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71" r:id="rId3"/>
    <p:sldId id="485" r:id="rId4"/>
    <p:sldId id="362" r:id="rId5"/>
    <p:sldId id="375" r:id="rId6"/>
    <p:sldId id="364" r:id="rId7"/>
    <p:sldId id="363" r:id="rId8"/>
    <p:sldId id="365" r:id="rId9"/>
    <p:sldId id="367" r:id="rId10"/>
    <p:sldId id="366" r:id="rId11"/>
    <p:sldId id="415" r:id="rId12"/>
    <p:sldId id="489" r:id="rId13"/>
    <p:sldId id="416" r:id="rId14"/>
    <p:sldId id="417" r:id="rId15"/>
    <p:sldId id="471" r:id="rId16"/>
    <p:sldId id="472" r:id="rId17"/>
    <p:sldId id="491" r:id="rId18"/>
    <p:sldId id="490" r:id="rId19"/>
    <p:sldId id="420" r:id="rId20"/>
    <p:sldId id="492" r:id="rId21"/>
    <p:sldId id="425" r:id="rId22"/>
    <p:sldId id="473" r:id="rId23"/>
    <p:sldId id="474" r:id="rId24"/>
    <p:sldId id="493" r:id="rId25"/>
    <p:sldId id="428" r:id="rId26"/>
    <p:sldId id="476" r:id="rId27"/>
    <p:sldId id="475" r:id="rId28"/>
    <p:sldId id="430" r:id="rId29"/>
    <p:sldId id="477" r:id="rId30"/>
    <p:sldId id="494" r:id="rId31"/>
    <p:sldId id="495" r:id="rId32"/>
    <p:sldId id="414" r:id="rId33"/>
    <p:sldId id="369" r:id="rId34"/>
    <p:sldId id="332" r:id="rId35"/>
    <p:sldId id="456" r:id="rId36"/>
    <p:sldId id="457" r:id="rId37"/>
    <p:sldId id="371" r:id="rId38"/>
    <p:sldId id="372" r:id="rId39"/>
    <p:sldId id="459" r:id="rId40"/>
    <p:sldId id="460" r:id="rId41"/>
    <p:sldId id="461" r:id="rId42"/>
    <p:sldId id="445" r:id="rId43"/>
    <p:sldId id="330" r:id="rId44"/>
    <p:sldId id="331" r:id="rId45"/>
    <p:sldId id="298" r:id="rId46"/>
    <p:sldId id="462" r:id="rId47"/>
    <p:sldId id="466" r:id="rId48"/>
    <p:sldId id="443" r:id="rId49"/>
    <p:sldId id="448" r:id="rId50"/>
    <p:sldId id="464" r:id="rId51"/>
    <p:sldId id="463" r:id="rId52"/>
    <p:sldId id="482" r:id="rId53"/>
    <p:sldId id="450" r:id="rId54"/>
    <p:sldId id="484" r:id="rId55"/>
    <p:sldId id="480" r:id="rId56"/>
    <p:sldId id="481" r:id="rId57"/>
    <p:sldId id="483" r:id="rId58"/>
    <p:sldId id="479" r:id="rId59"/>
    <p:sldId id="496" r:id="rId60"/>
    <p:sldId id="497" r:id="rId61"/>
    <p:sldId id="498" r:id="rId62"/>
    <p:sldId id="499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3"/>
    <p:restoredTop sz="94754"/>
  </p:normalViewPr>
  <p:slideViewPr>
    <p:cSldViewPr snapToGrid="0" snapToObjects="1">
      <p:cViewPr varScale="1">
        <p:scale>
          <a:sx n="134" d="100"/>
          <a:sy n="134" d="100"/>
        </p:scale>
        <p:origin x="184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87E02-3716-1D40-8D7F-57DC01E2C52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AE257-E312-FE44-A1AA-8C5A2E8D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28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1F8C-99EB-444E-99A1-923AF2D1554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320D3-BB20-7A42-947C-A5C1AF844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320D3-BB20-7A42-947C-A5C1AF8445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7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7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3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46D9-C699-D14E-85F5-3AE881B9DBE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02F5C-16EA-CC4B-970E-839D5CC3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3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BIFX 503: Biostatistics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19456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Instructor: Jennifer Schroeder, Ph.D.</a:t>
            </a:r>
          </a:p>
          <a:p>
            <a:r>
              <a:rPr lang="en-US" dirty="0">
                <a:solidFill>
                  <a:schemeClr val="tx1"/>
                </a:solidFill>
              </a:rPr>
              <a:t>Wednesdays,  5:30-8:15pm</a:t>
            </a:r>
          </a:p>
          <a:p>
            <a:r>
              <a:rPr lang="en-US" dirty="0">
                <a:solidFill>
                  <a:schemeClr val="tx1"/>
                </a:solidFill>
              </a:rPr>
              <a:t>Hodson Technology Center, Room 237</a:t>
            </a:r>
          </a:p>
          <a:p>
            <a:r>
              <a:rPr lang="en-US" dirty="0">
                <a:solidFill>
                  <a:schemeClr val="tx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4893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Measures: Another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Outcome as DV, Time and any other relevant variables and interactions as IVs</a:t>
            </a:r>
          </a:p>
          <a:p>
            <a:pPr lvl="0"/>
            <a:r>
              <a:rPr lang="en-US" dirty="0"/>
              <a:t>The covariance structure (how repeated measures are correlated) is built into the model</a:t>
            </a:r>
          </a:p>
          <a:p>
            <a:r>
              <a:rPr lang="en-US" dirty="0"/>
              <a:t>Repeated measures ANOVA and regression</a:t>
            </a:r>
          </a:p>
        </p:txBody>
      </p:sp>
    </p:spTree>
    <p:extLst>
      <p:ext uri="{BB962C8B-B14F-4D97-AF65-F5344CB8AC3E}">
        <p14:creationId xmlns:p14="http://schemas.microsoft.com/office/powerpoint/2010/main" val="202504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4360" y="1909128"/>
            <a:ext cx="8229600" cy="1143000"/>
          </a:xfrm>
        </p:spPr>
        <p:txBody>
          <a:bodyPr/>
          <a:lstStyle/>
          <a:p>
            <a:r>
              <a:rPr lang="en-US" b="1" i="1" dirty="0"/>
              <a:t>Repeated Measures ANOVA</a:t>
            </a:r>
          </a:p>
        </p:txBody>
      </p:sp>
    </p:spTree>
    <p:extLst>
      <p:ext uri="{BB962C8B-B14F-4D97-AF65-F5344CB8AC3E}">
        <p14:creationId xmlns:p14="http://schemas.microsoft.com/office/powerpoint/2010/main" val="43345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061B6CAB-548A-2D4E-9F79-15E5841A7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Analysis of Variance (ANOVA)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72541D2-500D-484D-B101-6ECC3696F2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Used to compare </a:t>
            </a:r>
            <a:r>
              <a:rPr lang="en-US" sz="2800" b="1" i="1" dirty="0">
                <a:solidFill>
                  <a:schemeClr val="tx2"/>
                </a:solidFill>
              </a:rPr>
              <a:t>two or more group means </a:t>
            </a:r>
            <a:r>
              <a:rPr lang="en-US" sz="2800" dirty="0"/>
              <a:t>to see if there are any reliable differences between them</a:t>
            </a:r>
          </a:p>
          <a:p>
            <a:r>
              <a:rPr lang="en-US" sz="2800" dirty="0"/>
              <a:t>Null and Alternative</a:t>
            </a:r>
          </a:p>
          <a:p>
            <a:pPr lvl="1"/>
            <a:r>
              <a:rPr lang="en-US" b="1" dirty="0">
                <a:solidFill>
                  <a:srgbClr val="376092"/>
                </a:solidFill>
              </a:rPr>
              <a:t>H</a:t>
            </a:r>
            <a:r>
              <a:rPr lang="en-US" b="1" baseline="-25000" dirty="0">
                <a:solidFill>
                  <a:srgbClr val="376092"/>
                </a:solidFill>
              </a:rPr>
              <a:t>0</a:t>
            </a:r>
            <a:r>
              <a:rPr lang="en-US" b="1" dirty="0">
                <a:solidFill>
                  <a:srgbClr val="376092"/>
                </a:solidFill>
              </a:rPr>
              <a:t>: means are all equal</a:t>
            </a:r>
          </a:p>
          <a:p>
            <a:pPr lvl="2"/>
            <a:r>
              <a:rPr lang="en-US" sz="2800" dirty="0"/>
              <a:t>E.g., H</a:t>
            </a:r>
            <a:r>
              <a:rPr lang="en-US" sz="2800" baseline="-25000" dirty="0"/>
              <a:t>0</a:t>
            </a:r>
            <a:r>
              <a:rPr lang="en-US" sz="2800" dirty="0"/>
              <a:t>: μ</a:t>
            </a:r>
            <a:r>
              <a:rPr lang="en-US" sz="2800" baseline="-25000" dirty="0"/>
              <a:t>1</a:t>
            </a:r>
            <a:r>
              <a:rPr lang="en-US" sz="2800" dirty="0"/>
              <a:t> = μ</a:t>
            </a:r>
            <a:r>
              <a:rPr lang="en-US" sz="2800" baseline="-25000" dirty="0"/>
              <a:t>2</a:t>
            </a:r>
            <a:r>
              <a:rPr lang="en-US" sz="2800" dirty="0"/>
              <a:t> = μ</a:t>
            </a:r>
            <a:r>
              <a:rPr lang="en-US" sz="2800" baseline="-25000" dirty="0"/>
              <a:t>3</a:t>
            </a:r>
            <a:endParaRPr lang="en-US" sz="2800" b="1" dirty="0">
              <a:solidFill>
                <a:srgbClr val="376092"/>
              </a:solidFill>
            </a:endParaRPr>
          </a:p>
          <a:p>
            <a:pPr lvl="1"/>
            <a:r>
              <a:rPr lang="en-US" b="1" dirty="0">
                <a:solidFill>
                  <a:srgbClr val="376092"/>
                </a:solidFill>
              </a:rPr>
              <a:t>H</a:t>
            </a:r>
            <a:r>
              <a:rPr lang="en-US" b="1" baseline="-25000" dirty="0">
                <a:solidFill>
                  <a:srgbClr val="376092"/>
                </a:solidFill>
              </a:rPr>
              <a:t>A</a:t>
            </a:r>
            <a:r>
              <a:rPr lang="en-US" b="1" dirty="0">
                <a:solidFill>
                  <a:srgbClr val="376092"/>
                </a:solidFill>
              </a:rPr>
              <a:t>: means are not all equal</a:t>
            </a:r>
          </a:p>
          <a:p>
            <a:r>
              <a:rPr lang="en-US" sz="2800" dirty="0"/>
              <a:t>Key assumption: Independence </a:t>
            </a:r>
            <a:r>
              <a:rPr lang="en-US" sz="2800" i="1" dirty="0">
                <a:solidFill>
                  <a:srgbClr val="C00000"/>
                </a:solidFill>
              </a:rPr>
              <a:t>between and within groups</a:t>
            </a:r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865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ANOVA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" y="1661319"/>
            <a:ext cx="7759700" cy="4737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954" y="6457434"/>
            <a:ext cx="86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Andy Field’s </a:t>
            </a:r>
            <a:r>
              <a:rPr lang="en-US" i="1" dirty="0"/>
              <a:t>Discovering Statistics Using IBM SPSS-Statistics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ed.</a:t>
            </a:r>
          </a:p>
        </p:txBody>
      </p:sp>
    </p:spTree>
    <p:extLst>
      <p:ext uri="{BB962C8B-B14F-4D97-AF65-F5344CB8AC3E}">
        <p14:creationId xmlns:p14="http://schemas.microsoft.com/office/powerpoint/2010/main" val="94826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Normality</a:t>
            </a:r>
          </a:p>
          <a:p>
            <a:r>
              <a:rPr lang="en-US" dirty="0"/>
              <a:t>Independence of errors</a:t>
            </a:r>
          </a:p>
          <a:p>
            <a:pPr lvl="1"/>
            <a:r>
              <a:rPr lang="en-US" dirty="0"/>
              <a:t>Even though observations are not!</a:t>
            </a:r>
          </a:p>
          <a:p>
            <a:r>
              <a:rPr lang="en-US" dirty="0" err="1"/>
              <a:t>Sphericity</a:t>
            </a:r>
            <a:endParaRPr lang="en-US" dirty="0"/>
          </a:p>
          <a:p>
            <a:pPr lvl="1"/>
            <a:r>
              <a:rPr lang="en-US" dirty="0"/>
              <a:t>Variances of differences between treatments are equal</a:t>
            </a:r>
          </a:p>
          <a:p>
            <a:pPr lvl="1"/>
            <a:r>
              <a:rPr lang="en-US" dirty="0"/>
              <a:t>Formally test this using </a:t>
            </a:r>
            <a:r>
              <a:rPr lang="en-US" dirty="0" err="1"/>
              <a:t>Mauchly’s</a:t>
            </a:r>
            <a:r>
              <a:rPr lang="en-US" dirty="0"/>
              <a:t> test</a:t>
            </a:r>
          </a:p>
          <a:p>
            <a:pPr lvl="1"/>
            <a:r>
              <a:rPr lang="en-US" dirty="0"/>
              <a:t>Remedy is an alternative form of F test</a:t>
            </a:r>
          </a:p>
        </p:txBody>
      </p:sp>
    </p:spTree>
    <p:extLst>
      <p:ext uri="{BB962C8B-B14F-4D97-AF65-F5344CB8AC3E}">
        <p14:creationId xmlns:p14="http://schemas.microsoft.com/office/powerpoint/2010/main" val="135135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5CC043-C75D-0E4B-AE96-4E8055C8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</a:t>
            </a:r>
            <a:r>
              <a:rPr lang="en-US" dirty="0" err="1"/>
              <a:t>Sphericity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82E857-717F-0947-B247-3532DB2A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Mauchly’s</a:t>
            </a:r>
            <a:r>
              <a:rPr lang="en-US" dirty="0"/>
              <a:t> Test of </a:t>
            </a:r>
            <a:r>
              <a:rPr lang="en-US" dirty="0" err="1"/>
              <a:t>Sphericity</a:t>
            </a:r>
            <a:endParaRPr lang="en-US" dirty="0"/>
          </a:p>
          <a:p>
            <a:pPr lvl="1"/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condition of </a:t>
            </a:r>
            <a:r>
              <a:rPr lang="en-US" dirty="0" err="1"/>
              <a:t>sphericity</a:t>
            </a:r>
            <a:r>
              <a:rPr lang="en-US" dirty="0"/>
              <a:t> is met</a:t>
            </a:r>
          </a:p>
          <a:p>
            <a:pPr lvl="1"/>
            <a:r>
              <a:rPr lang="en-US" dirty="0"/>
              <a:t>Significant result (p&lt;0.05) means this assumption has been violated and conventional F tests should not be used</a:t>
            </a:r>
          </a:p>
          <a:p>
            <a:r>
              <a:rPr lang="en-US" dirty="0"/>
              <a:t>The remedy for a lack of sphericity is to use an alternative form of the F test that uses corrected degrees of freedom </a:t>
            </a:r>
          </a:p>
          <a:p>
            <a:pPr lvl="1"/>
            <a:r>
              <a:rPr lang="en-US" dirty="0"/>
              <a:t>Greenhouse-</a:t>
            </a:r>
            <a:r>
              <a:rPr lang="en-US" dirty="0" err="1"/>
              <a:t>Geisser</a:t>
            </a:r>
            <a:endParaRPr lang="en-US" dirty="0"/>
          </a:p>
          <a:p>
            <a:pPr lvl="1"/>
            <a:r>
              <a:rPr lang="en-US" dirty="0"/>
              <a:t>Huynh-Feldt</a:t>
            </a:r>
          </a:p>
          <a:p>
            <a:r>
              <a:rPr lang="en-US" dirty="0"/>
              <a:t>F tests are more conservative when sphericity assumption is violated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5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59CAAF-0063-6A4A-9CBD-2E5C0F57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Hoc Tests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29ED0F-10B4-A54A-A5C8-08DC5472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omnibus test is significant, follow up with pairwise comparisons and alpha adjustment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pairwise.t.test</a:t>
            </a:r>
            <a:r>
              <a:rPr lang="en-US" b="1" dirty="0">
                <a:solidFill>
                  <a:srgbClr val="C00000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/>
              <a:t>Use Bonferroni correction when sphericity is violated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2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791D-1CD4-2D44-BEB9-9AC3F455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1765981"/>
            <a:ext cx="8229600" cy="1143000"/>
          </a:xfrm>
        </p:spPr>
        <p:txBody>
          <a:bodyPr/>
          <a:lstStyle/>
          <a:p>
            <a:r>
              <a:rPr lang="en-US" b="1" i="1" dirty="0"/>
              <a:t>One-Way Repeated ANOVA</a:t>
            </a:r>
          </a:p>
        </p:txBody>
      </p:sp>
    </p:spTree>
    <p:extLst>
      <p:ext uri="{BB962C8B-B14F-4D97-AF65-F5344CB8AC3E}">
        <p14:creationId xmlns:p14="http://schemas.microsoft.com/office/powerpoint/2010/main" val="104927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02D6D2-3218-F341-82C3-C6C35C04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Repeated ANOVA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0CA20B-EAEE-7C4E-8B4C-980893F1F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example of a repeated ANOVA has only one factor and it is repeated within each experimental unit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Multiple treatments given in random order to the same subject</a:t>
            </a:r>
          </a:p>
          <a:p>
            <a:pPr lvl="1"/>
            <a:r>
              <a:rPr lang="en-US" dirty="0"/>
              <a:t>All subjects given the same treatment, with changes observed over time</a:t>
            </a:r>
          </a:p>
        </p:txBody>
      </p:sp>
    </p:spTree>
    <p:extLst>
      <p:ext uri="{BB962C8B-B14F-4D97-AF65-F5344CB8AC3E}">
        <p14:creationId xmlns:p14="http://schemas.microsoft.com/office/powerpoint/2010/main" val="268649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Repeated ANOVA in 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0D6177-BC00-DD42-A333-2C30DA1C3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7983"/>
            <a:ext cx="8229600" cy="528828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aov_ez</a:t>
            </a:r>
            <a:r>
              <a:rPr lang="en-US" b="1" dirty="0">
                <a:solidFill>
                  <a:srgbClr val="C00000"/>
                </a:solidFill>
              </a:rPr>
              <a:t>(id, dv, data, between, within)</a:t>
            </a:r>
          </a:p>
          <a:p>
            <a:pPr lvl="1"/>
            <a:r>
              <a:rPr lang="en-US" dirty="0"/>
              <a:t>“id” is the variable that identifies subject</a:t>
            </a:r>
          </a:p>
          <a:p>
            <a:pPr lvl="1"/>
            <a:r>
              <a:rPr lang="en-US" dirty="0"/>
              <a:t>“dv” is the dependent variable</a:t>
            </a:r>
          </a:p>
          <a:p>
            <a:pPr lvl="1"/>
            <a:r>
              <a:rPr lang="en-US" dirty="0"/>
              <a:t>“data” is the data frame</a:t>
            </a:r>
          </a:p>
          <a:p>
            <a:pPr lvl="1"/>
            <a:r>
              <a:rPr lang="en-US" dirty="0"/>
              <a:t>“between” is the between-subjects factor, e.g. experimental treatment</a:t>
            </a:r>
          </a:p>
          <a:p>
            <a:pPr lvl="1"/>
            <a:r>
              <a:rPr lang="en-US" dirty="0"/>
              <a:t>“within” is the within-subjects factor, e.g. time</a:t>
            </a:r>
          </a:p>
          <a:p>
            <a:pPr lvl="1"/>
            <a:r>
              <a:rPr lang="en-US" dirty="0"/>
              <a:t>Nest within summary() to get full results</a:t>
            </a:r>
          </a:p>
          <a:p>
            <a:pPr lvl="2"/>
            <a:r>
              <a:rPr lang="en-US" dirty="0"/>
              <a:t>Sphericity tests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1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69" y="1539607"/>
            <a:ext cx="7855039" cy="4393507"/>
          </a:xfrm>
        </p:spPr>
        <p:txBody>
          <a:bodyPr>
            <a:normAutofit/>
          </a:bodyPr>
          <a:lstStyle/>
          <a:p>
            <a:r>
              <a:rPr lang="en-US" dirty="0"/>
              <a:t>Analysis of Repeated Measures</a:t>
            </a:r>
          </a:p>
          <a:p>
            <a:endParaRPr lang="en-US" dirty="0"/>
          </a:p>
          <a:p>
            <a:r>
              <a:rPr lang="en-US" dirty="0"/>
              <a:t>Repeated measures ANOVA</a:t>
            </a:r>
          </a:p>
          <a:p>
            <a:pPr lvl="1"/>
            <a:endParaRPr lang="en-US" dirty="0"/>
          </a:p>
          <a:p>
            <a:r>
              <a:rPr lang="en-US" dirty="0"/>
              <a:t>Repeated measures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2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B85E89-356E-E243-AC10-3E5F2F6C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Method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558911-3E13-FB43-BD03-FA0A2ABC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aov</a:t>
            </a:r>
            <a:r>
              <a:rPr lang="en-US" dirty="0"/>
              <a:t>(y ~ time + Error(Subject), data)</a:t>
            </a:r>
          </a:p>
          <a:p>
            <a:pPr lvl="1"/>
            <a:r>
              <a:rPr lang="en-US" dirty="0"/>
              <a:t>“time” is the variable that identifies time</a:t>
            </a:r>
          </a:p>
          <a:p>
            <a:pPr lvl="1"/>
            <a:r>
              <a:rPr lang="en-US" dirty="0"/>
              <a:t>“Subject” is the variable that identifies the subjects in the dataset</a:t>
            </a:r>
          </a:p>
          <a:p>
            <a:endParaRPr lang="en-US" dirty="0"/>
          </a:p>
          <a:p>
            <a:r>
              <a:rPr lang="en-US" dirty="0"/>
              <a:t>Note: does not provide sphericity test or adjusted F tests</a:t>
            </a:r>
          </a:p>
        </p:txBody>
      </p:sp>
    </p:spTree>
    <p:extLst>
      <p:ext uri="{BB962C8B-B14F-4D97-AF65-F5344CB8AC3E}">
        <p14:creationId xmlns:p14="http://schemas.microsoft.com/office/powerpoint/2010/main" val="357372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Sleep Deprivation and Reaction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132"/>
            <a:ext cx="4019006" cy="2804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F1053-D337-634E-9FB2-BCA11606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92" y="3239587"/>
            <a:ext cx="3992880" cy="3398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29E90-299D-6840-BFCD-1CC31893361F}"/>
              </a:ext>
            </a:extLst>
          </p:cNvPr>
          <p:cNvSpPr/>
          <p:nvPr/>
        </p:nvSpPr>
        <p:spPr>
          <a:xfrm>
            <a:off x="4715692" y="1417638"/>
            <a:ext cx="37316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Sleep deprivation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 study subjects restricted to 3 hours of sleep for 9 consecutive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measured on each successive day of sleep deprivation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90AAB-C2EF-8F42-AF90-4691254D96D0}"/>
              </a:ext>
            </a:extLst>
          </p:cNvPr>
          <p:cNvSpPr txBox="1"/>
          <p:nvPr/>
        </p:nvSpPr>
        <p:spPr>
          <a:xfrm>
            <a:off x="914400" y="5627914"/>
            <a:ext cx="36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</a:t>
            </a:r>
            <a:r>
              <a:rPr lang="en-US" b="1" dirty="0" err="1"/>
              <a:t>sleepstudy</a:t>
            </a:r>
            <a:r>
              <a:rPr lang="en-US" dirty="0"/>
              <a:t> from package lme4</a:t>
            </a:r>
          </a:p>
        </p:txBody>
      </p:sp>
    </p:spTree>
    <p:extLst>
      <p:ext uri="{BB962C8B-B14F-4D97-AF65-F5344CB8AC3E}">
        <p14:creationId xmlns:p14="http://schemas.microsoft.com/office/powerpoint/2010/main" val="18875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A5C023-0E38-0E43-BBFA-470C8D39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Sleep Deprivation and Reaction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B7643F-F555-FE45-AB04-B497E06F3A56}"/>
              </a:ext>
            </a:extLst>
          </p:cNvPr>
          <p:cNvSpPr txBox="1">
            <a:spLocks/>
          </p:cNvSpPr>
          <p:nvPr/>
        </p:nvSpPr>
        <p:spPr>
          <a:xfrm>
            <a:off x="457200" y="1209502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Specify model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F054D-CABD-EA4B-A37E-BC7DD589FD07}"/>
              </a:ext>
            </a:extLst>
          </p:cNvPr>
          <p:cNvSpPr txBox="1"/>
          <p:nvPr/>
        </p:nvSpPr>
        <p:spPr>
          <a:xfrm>
            <a:off x="798022" y="1778923"/>
            <a:ext cx="810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aov_ez</a:t>
            </a:r>
            <a:r>
              <a:rPr lang="en-US" sz="2400" dirty="0"/>
              <a:t>(id=“Subject”, dv=“Reaction”, </a:t>
            </a:r>
            <a:r>
              <a:rPr lang="en-US" sz="2400" dirty="0" err="1"/>
              <a:t>sleepstudy</a:t>
            </a:r>
            <a:r>
              <a:rPr lang="en-US" sz="2400" dirty="0"/>
              <a:t>, within=“Days”)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0C37E-EFEE-D44C-98AE-E45379C7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12" y="2909454"/>
            <a:ext cx="4644690" cy="3948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3ADEF-C3F8-BA44-B4DB-60BB101B8CF0}"/>
              </a:ext>
            </a:extLst>
          </p:cNvPr>
          <p:cNvSpPr txBox="1"/>
          <p:nvPr/>
        </p:nvSpPr>
        <p:spPr>
          <a:xfrm>
            <a:off x="5552902" y="4639004"/>
            <a:ext cx="3133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Sphericity assumption is violated (Mauchly p &lt; 0.05)</a:t>
            </a:r>
          </a:p>
          <a:p>
            <a:endParaRPr lang="en-US" dirty="0"/>
          </a:p>
          <a:p>
            <a:r>
              <a:rPr lang="en-US" dirty="0"/>
              <a:t>Use adjusted F test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give same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would choose the more conservative test (GG)</a:t>
            </a:r>
          </a:p>
        </p:txBody>
      </p:sp>
    </p:spTree>
    <p:extLst>
      <p:ext uri="{BB962C8B-B14F-4D97-AF65-F5344CB8AC3E}">
        <p14:creationId xmlns:p14="http://schemas.microsoft.com/office/powerpoint/2010/main" val="379749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A9AA4D-C8A4-C742-B835-0B66C49B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Sleep Deprivation and Reaction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DB16B4-1CA4-0542-B14B-EC311B76CED4}"/>
              </a:ext>
            </a:extLst>
          </p:cNvPr>
          <p:cNvSpPr txBox="1">
            <a:spLocks/>
          </p:cNvSpPr>
          <p:nvPr/>
        </p:nvSpPr>
        <p:spPr>
          <a:xfrm>
            <a:off x="457200" y="1325880"/>
            <a:ext cx="851535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Post hoc tests: pairwise comparisons of each time point</a:t>
            </a:r>
          </a:p>
          <a:p>
            <a:r>
              <a:rPr lang="en-US" sz="2400"/>
              <a:t>Use Bonferroni correction, since sphericity assumption was violated</a:t>
            </a:r>
          </a:p>
          <a:p>
            <a:r>
              <a:rPr lang="en-US" sz="2000" b="1">
                <a:solidFill>
                  <a:srgbClr val="C00000"/>
                </a:solidFill>
              </a:rPr>
              <a:t>pairwise.t.test(DV, time, paired=TRUE, p.adjust.method=“bonferroni”)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08BE1-21BA-CB48-8835-EF912F10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7650"/>
            <a:ext cx="8389620" cy="36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5EF60-9A18-7840-BD84-AA0BD7CC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146980"/>
            <a:ext cx="8229600" cy="1143000"/>
          </a:xfrm>
        </p:spPr>
        <p:txBody>
          <a:bodyPr/>
          <a:lstStyle/>
          <a:p>
            <a:r>
              <a:rPr lang="en-US" b="1" i="1" dirty="0"/>
              <a:t>Mixed Factorial ANOVA</a:t>
            </a:r>
          </a:p>
        </p:txBody>
      </p:sp>
    </p:spTree>
    <p:extLst>
      <p:ext uri="{BB962C8B-B14F-4D97-AF65-F5344CB8AC3E}">
        <p14:creationId xmlns:p14="http://schemas.microsoft.com/office/powerpoint/2010/main" val="101623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Factorial ANOVA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14F19-0817-1F42-9EB8-16FC1A410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Between-subjects effect </a:t>
            </a:r>
            <a:r>
              <a:rPr lang="en-US" i="1" dirty="0"/>
              <a:t>and</a:t>
            </a:r>
            <a:r>
              <a:rPr lang="en-US" dirty="0"/>
              <a:t> within-subjects effect (“mixed”)</a:t>
            </a:r>
          </a:p>
          <a:p>
            <a:r>
              <a:rPr lang="en-US" dirty="0"/>
              <a:t>Each IV or factor is composed of different study subjects, but they are assessed repeatedly</a:t>
            </a:r>
          </a:p>
          <a:p>
            <a:pPr lvl="1"/>
            <a:r>
              <a:rPr lang="en-US" dirty="0"/>
              <a:t>Randomize subjects to receive one treatment or another</a:t>
            </a:r>
          </a:p>
          <a:p>
            <a:pPr lvl="1"/>
            <a:r>
              <a:rPr lang="en-US" dirty="0"/>
              <a:t>Assess their response repeatedly to see if the rate of response differs between groups</a:t>
            </a:r>
          </a:p>
          <a:p>
            <a:r>
              <a:rPr lang="en-US" dirty="0"/>
              <a:t>Often interested in interaction</a:t>
            </a:r>
          </a:p>
          <a:p>
            <a:pPr lvl="1"/>
            <a:r>
              <a:rPr lang="en-US" dirty="0"/>
              <a:t>Does change vary by group?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EE32-4289-F649-9673-C0F2F08C6E6D}"/>
                  </a:ext>
                </a:extLst>
              </p:cNvPr>
              <p:cNvSpPr txBox="1"/>
              <p:nvPr/>
            </p:nvSpPr>
            <p:spPr>
              <a:xfrm>
                <a:off x="2698826" y="1299928"/>
                <a:ext cx="37463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EE32-4289-F649-9673-C0F2F08C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26" y="1299928"/>
                <a:ext cx="3746347" cy="553998"/>
              </a:xfrm>
              <a:prstGeom prst="rect">
                <a:avLst/>
              </a:prstGeom>
              <a:blipFill>
                <a:blip r:embed="rId2"/>
                <a:stretch>
                  <a:fillRect l="-2373" r="-203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18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60043B-7BD3-C746-A22E-367ABDDA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Plot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E722CC-D72B-6440-9D7A-9F3B2E7DF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interaction.plot</a:t>
            </a:r>
            <a:r>
              <a:rPr lang="en-US" dirty="0">
                <a:solidFill>
                  <a:srgbClr val="C00000"/>
                </a:solidFill>
              </a:rPr>
              <a:t>()</a:t>
            </a:r>
          </a:p>
          <a:p>
            <a:r>
              <a:rPr lang="en-US" dirty="0"/>
              <a:t>Arguments</a:t>
            </a:r>
          </a:p>
          <a:p>
            <a:pPr lvl="1"/>
            <a:r>
              <a:rPr lang="en-US" dirty="0" err="1"/>
              <a:t>x.factor</a:t>
            </a:r>
            <a:r>
              <a:rPr lang="en-US" dirty="0"/>
              <a:t>: x axis variable </a:t>
            </a:r>
            <a:r>
              <a:rPr lang="en-US" dirty="0">
                <a:solidFill>
                  <a:schemeClr val="tx2"/>
                </a:solidFill>
              </a:rPr>
              <a:t>(time or within-subjects factor)</a:t>
            </a:r>
          </a:p>
          <a:p>
            <a:pPr lvl="1"/>
            <a:r>
              <a:rPr lang="en-US" dirty="0" err="1"/>
              <a:t>trace.factor</a:t>
            </a:r>
            <a:r>
              <a:rPr lang="en-US" dirty="0"/>
              <a:t>: grouping variable </a:t>
            </a:r>
            <a:r>
              <a:rPr lang="en-US" dirty="0">
                <a:solidFill>
                  <a:schemeClr val="tx2"/>
                </a:solidFill>
              </a:rPr>
              <a:t>(treatment or between-subjects factor)</a:t>
            </a:r>
          </a:p>
          <a:p>
            <a:pPr lvl="1"/>
            <a:r>
              <a:rPr lang="en-US" dirty="0"/>
              <a:t>response: y axis variable</a:t>
            </a:r>
          </a:p>
          <a:p>
            <a:pPr lvl="1"/>
            <a:r>
              <a:rPr lang="en-US" dirty="0"/>
              <a:t>fun: summary function (e.g., mean)</a:t>
            </a:r>
          </a:p>
          <a:p>
            <a:pPr lvl="1"/>
            <a:r>
              <a:rPr lang="en-US" dirty="0"/>
              <a:t>type: “l” lines, ”p” points, “b” both</a:t>
            </a:r>
          </a:p>
        </p:txBody>
      </p:sp>
    </p:spTree>
    <p:extLst>
      <p:ext uri="{BB962C8B-B14F-4D97-AF65-F5344CB8AC3E}">
        <p14:creationId xmlns:p14="http://schemas.microsoft.com/office/powerpoint/2010/main" val="194823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FCCA1-4FF4-7E4F-863B-6BD8A11A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ANOVA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370B5F-ECF2-4649-B018-A42EF9533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92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aov_ez</a:t>
            </a:r>
            <a:r>
              <a:rPr lang="en-US" b="1" dirty="0">
                <a:solidFill>
                  <a:srgbClr val="C00000"/>
                </a:solidFill>
              </a:rPr>
              <a:t>(id, dv, data, between, within)</a:t>
            </a:r>
          </a:p>
          <a:p>
            <a:pPr lvl="1"/>
            <a:r>
              <a:rPr lang="en-US" dirty="0"/>
              <a:t>“id” is the variable that identifies subject</a:t>
            </a:r>
          </a:p>
          <a:p>
            <a:pPr lvl="1"/>
            <a:r>
              <a:rPr lang="en-US" dirty="0"/>
              <a:t>“dv” is the dependent variable</a:t>
            </a:r>
          </a:p>
          <a:p>
            <a:pPr lvl="1"/>
            <a:r>
              <a:rPr lang="en-US" dirty="0"/>
              <a:t>“data” is the data frame</a:t>
            </a:r>
          </a:p>
          <a:p>
            <a:pPr lvl="1"/>
            <a:r>
              <a:rPr lang="en-US" dirty="0"/>
              <a:t>“between” is the between-subjects factor, e.g. experimental treatment</a:t>
            </a:r>
          </a:p>
          <a:p>
            <a:pPr lvl="1"/>
            <a:r>
              <a:rPr lang="en-US" dirty="0"/>
              <a:t>“within” is the within-subjects factor, e.g. time</a:t>
            </a:r>
          </a:p>
          <a:p>
            <a:pPr lvl="1"/>
            <a:r>
              <a:rPr lang="en-US" dirty="0"/>
              <a:t>Nest within summary() to get full results</a:t>
            </a:r>
          </a:p>
          <a:p>
            <a:pPr lvl="2"/>
            <a:r>
              <a:rPr lang="en-US" dirty="0"/>
              <a:t>Sphericity tests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aov</a:t>
            </a:r>
            <a:r>
              <a:rPr lang="en-US" b="1" dirty="0">
                <a:solidFill>
                  <a:srgbClr val="C00000"/>
                </a:solidFill>
              </a:rPr>
              <a:t>(y ~ A * B + Error(Subject), data)</a:t>
            </a:r>
          </a:p>
          <a:p>
            <a:pPr lvl="1"/>
            <a:r>
              <a:rPr lang="en-US" dirty="0"/>
              <a:t>interaction model</a:t>
            </a:r>
          </a:p>
          <a:p>
            <a:pPr lvl="1"/>
            <a:r>
              <a:rPr lang="en-US" dirty="0"/>
              <a:t>“A” and “B” are the experimental conditions</a:t>
            </a:r>
          </a:p>
          <a:p>
            <a:pPr lvl="1"/>
            <a:r>
              <a:rPr lang="en-US" dirty="0"/>
              <a:t>“Subject” is the variable that identifies the subjects in the dataset</a:t>
            </a:r>
          </a:p>
          <a:p>
            <a:pPr lvl="1"/>
            <a:r>
              <a:rPr lang="en-US" dirty="0"/>
              <a:t>Use if there are no within-subject effects in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6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Cholesterol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43148"/>
            <a:ext cx="8229600" cy="30501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Does a certain brand of margarine reduce cholesterol as part of a low-fat, low-cholesterol diet?</a:t>
            </a:r>
          </a:p>
          <a:p>
            <a:r>
              <a:rPr lang="en-US" dirty="0"/>
              <a:t>18 subjects randomized to receive margarine type A or B</a:t>
            </a:r>
          </a:p>
          <a:p>
            <a:r>
              <a:rPr lang="en-US" dirty="0"/>
              <a:t>Cholesterol measured at three time points:</a:t>
            </a:r>
          </a:p>
          <a:p>
            <a:pPr lvl="1"/>
            <a:r>
              <a:rPr lang="en-US" dirty="0"/>
              <a:t>Before the study</a:t>
            </a:r>
          </a:p>
          <a:p>
            <a:pPr lvl="1"/>
            <a:r>
              <a:rPr lang="en-US" dirty="0"/>
              <a:t>After 4 weeks</a:t>
            </a:r>
          </a:p>
          <a:p>
            <a:pPr lvl="1"/>
            <a:r>
              <a:rPr lang="en-US" dirty="0"/>
              <a:t>After 8 weeks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81301-7C37-8643-942A-9F1C277C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03" y="3317967"/>
            <a:ext cx="5390769" cy="30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69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8A61BF-8817-CC43-B651-F49668AE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Cholesterol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9498D-EB28-B94C-B8C9-7B5983D1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9" y="1246910"/>
            <a:ext cx="6319584" cy="5353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0C272-024C-A64E-BE04-BAD147EC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0" y="1417638"/>
            <a:ext cx="3455930" cy="27368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D3206E-BA0F-8D4D-B541-93520A386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753" y="4044994"/>
            <a:ext cx="3122023" cy="247772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4800" dirty="0"/>
              <a:t>Sphericity assumption violated (p=0.0029)</a:t>
            </a:r>
          </a:p>
          <a:p>
            <a:pPr lvl="1"/>
            <a:r>
              <a:rPr lang="en-US" sz="4800" dirty="0"/>
              <a:t>Don’t use “Sphericity Assumed” F tests</a:t>
            </a:r>
          </a:p>
          <a:p>
            <a:r>
              <a:rPr lang="en-US" sz="4800" dirty="0"/>
              <a:t>Effect of Week highly significant (p&lt;0.001)</a:t>
            </a:r>
          </a:p>
          <a:p>
            <a:r>
              <a:rPr lang="en-US" sz="4800" dirty="0"/>
              <a:t>Interaction Week*Margarine is also significant (p=0.032)</a:t>
            </a:r>
          </a:p>
          <a:p>
            <a:r>
              <a:rPr lang="en-US" sz="4800" dirty="0"/>
              <a:t>Effect of Margarine not significant (p=0.25)</a:t>
            </a:r>
          </a:p>
          <a:p>
            <a:r>
              <a:rPr lang="en-US" sz="4800" dirty="0"/>
              <a:t>Conclusions</a:t>
            </a:r>
          </a:p>
          <a:p>
            <a:pPr lvl="1"/>
            <a:r>
              <a:rPr lang="en-US" sz="4800" dirty="0"/>
              <a:t>Cholesterol decreases during the study</a:t>
            </a:r>
          </a:p>
          <a:p>
            <a:pPr lvl="1"/>
            <a:r>
              <a:rPr lang="en-US" sz="4800" dirty="0"/>
              <a:t>Treatments similar in terms of decrease</a:t>
            </a:r>
          </a:p>
        </p:txBody>
      </p:sp>
    </p:spTree>
    <p:extLst>
      <p:ext uri="{BB962C8B-B14F-4D97-AF65-F5344CB8AC3E}">
        <p14:creationId xmlns:p14="http://schemas.microsoft.com/office/powerpoint/2010/main" val="77772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856FB-8651-9843-86DC-C2648289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1851978"/>
            <a:ext cx="8229600" cy="1143000"/>
          </a:xfrm>
        </p:spPr>
        <p:txBody>
          <a:bodyPr/>
          <a:lstStyle/>
          <a:p>
            <a:r>
              <a:rPr lang="en-US" b="1" i="1" dirty="0"/>
              <a:t>Analysis of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3043525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4D36E2-239E-104C-92FC-92241418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Example: 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F28C2-53EC-E94E-BA11-E615F795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29" y="1417638"/>
            <a:ext cx="4492171" cy="36791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F0F80E-8849-3040-9621-63C12416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417638"/>
            <a:ext cx="4278086" cy="4832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Experiment of cold tolerance of grass species</a:t>
            </a:r>
          </a:p>
          <a:p>
            <a:r>
              <a:rPr lang="en-US" dirty="0"/>
              <a:t>Plants either chilled or left </a:t>
            </a:r>
            <a:r>
              <a:rPr lang="en-US" dirty="0" err="1"/>
              <a:t>unchilled</a:t>
            </a:r>
            <a:r>
              <a:rPr lang="en-US" dirty="0"/>
              <a:t> during the night before gas exchange measurements taken</a:t>
            </a:r>
          </a:p>
          <a:p>
            <a:r>
              <a:rPr lang="en-US" dirty="0"/>
              <a:t>Two different varieties: Quebec, Mississippi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Does chilling affect CO</a:t>
            </a:r>
            <a:r>
              <a:rPr lang="en-US" baseline="-25000" dirty="0"/>
              <a:t>2</a:t>
            </a:r>
            <a:r>
              <a:rPr lang="en-US" dirty="0"/>
              <a:t> uptake</a:t>
            </a:r>
          </a:p>
          <a:p>
            <a:pPr lvl="1"/>
            <a:r>
              <a:rPr lang="en-US" dirty="0"/>
              <a:t>Does CO</a:t>
            </a:r>
            <a:r>
              <a:rPr lang="en-US" baseline="-25000" dirty="0"/>
              <a:t>2</a:t>
            </a:r>
            <a:r>
              <a:rPr lang="en-US" dirty="0"/>
              <a:t> uptake differ by variety</a:t>
            </a:r>
          </a:p>
          <a:p>
            <a:pPr lvl="1"/>
            <a:r>
              <a:rPr lang="en-US" dirty="0"/>
              <a:t>Does the effect of chilling on CO</a:t>
            </a:r>
            <a:r>
              <a:rPr lang="en-US" baseline="-25000" dirty="0"/>
              <a:t>2</a:t>
            </a:r>
            <a:r>
              <a:rPr lang="en-US" dirty="0"/>
              <a:t> uptake vary by variety</a:t>
            </a:r>
          </a:p>
        </p:txBody>
      </p:sp>
    </p:spTree>
    <p:extLst>
      <p:ext uri="{BB962C8B-B14F-4D97-AF65-F5344CB8AC3E}">
        <p14:creationId xmlns:p14="http://schemas.microsoft.com/office/powerpoint/2010/main" val="13479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D924DE-895E-6F4B-8796-278CF724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55385-970C-8D44-9584-48B0E5CC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1296745"/>
            <a:ext cx="7589521" cy="285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6DF98-CB10-F748-89F7-A4EBEB0C866F}"/>
              </a:ext>
            </a:extLst>
          </p:cNvPr>
          <p:cNvSpPr txBox="1"/>
          <p:nvPr/>
        </p:nvSpPr>
        <p:spPr>
          <a:xfrm>
            <a:off x="315687" y="461712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tx2"/>
                </a:solidFill>
              </a:rPr>
              <a:t>Note</a:t>
            </a:r>
            <a:r>
              <a:rPr lang="en-US" b="1" i="1" dirty="0">
                <a:solidFill>
                  <a:schemeClr val="tx2"/>
                </a:solidFill>
              </a:rPr>
              <a:t>: get same results using </a:t>
            </a:r>
            <a:r>
              <a:rPr lang="en-US" b="1" i="1" dirty="0" err="1">
                <a:solidFill>
                  <a:schemeClr val="tx2"/>
                </a:solidFill>
              </a:rPr>
              <a:t>aov</a:t>
            </a:r>
            <a:r>
              <a:rPr lang="en-US" b="1" i="1" dirty="0">
                <a:solidFill>
                  <a:schemeClr val="tx2"/>
                </a:solidFill>
              </a:rPr>
              <a:t>() since there are no tests of within-subjects effects, no need to test/account for sphericity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D9A73-E1B2-2B47-B14B-8AB275BD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40" y="1831016"/>
            <a:ext cx="2449286" cy="46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1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780" y="2149158"/>
            <a:ext cx="8229600" cy="1143000"/>
          </a:xfrm>
        </p:spPr>
        <p:txBody>
          <a:bodyPr/>
          <a:lstStyle/>
          <a:p>
            <a:r>
              <a:rPr lang="en-US" b="1" i="1" dirty="0"/>
              <a:t>Repeated Measures Regression</a:t>
            </a:r>
          </a:p>
        </p:txBody>
      </p:sp>
    </p:spTree>
    <p:extLst>
      <p:ext uri="{BB962C8B-B14F-4D97-AF65-F5344CB8AC3E}">
        <p14:creationId xmlns:p14="http://schemas.microsoft.com/office/powerpoint/2010/main" val="27452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733309"/>
          </a:xfrm>
        </p:spPr>
        <p:txBody>
          <a:bodyPr/>
          <a:lstStyle/>
          <a:p>
            <a:r>
              <a:rPr lang="en-US" dirty="0"/>
              <a:t>Time is an independent variable in the model, thus quantifying the effect of time on outcome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08098"/>
              </p:ext>
            </p:extLst>
          </p:nvPr>
        </p:nvGraphicFramePr>
        <p:xfrm>
          <a:off x="2446020" y="2945130"/>
          <a:ext cx="40386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" name="Chart" r:id="rId3" imgW="4657649" imgH="2724302" progId="Excel.Sheet.8">
                  <p:embed/>
                </p:oleObj>
              </mc:Choice>
              <mc:Fallback>
                <p:oleObj name="Chart" r:id="rId3" imgW="4657649" imgH="2724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020" y="2945130"/>
                        <a:ext cx="40386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0189" y="5806440"/>
            <a:ext cx="63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 = β</a:t>
            </a:r>
            <a:r>
              <a:rPr lang="en-US" sz="4000" baseline="-25000" dirty="0"/>
              <a:t>0</a:t>
            </a:r>
            <a:r>
              <a:rPr lang="en-US" sz="4000" dirty="0"/>
              <a:t> + β</a:t>
            </a:r>
            <a:r>
              <a:rPr lang="en-US" sz="4000" baseline="-25000" dirty="0"/>
              <a:t>1</a:t>
            </a:r>
            <a:r>
              <a:rPr lang="en-US" sz="4000" dirty="0"/>
              <a:t>Time + </a:t>
            </a:r>
            <a:r>
              <a:rPr lang="mr-IN" sz="4000" dirty="0"/>
              <a:t>…</a:t>
            </a:r>
            <a:r>
              <a:rPr lang="en-US" sz="4000" dirty="0"/>
              <a:t> + β</a:t>
            </a:r>
            <a:r>
              <a:rPr lang="en-US" sz="4000" baseline="-25000" dirty="0" err="1"/>
              <a:t>k</a:t>
            </a:r>
            <a:r>
              <a:rPr lang="en-US" sz="4000" dirty="0" err="1"/>
              <a:t>X</a:t>
            </a:r>
            <a:r>
              <a:rPr lang="en-US" sz="4000" baseline="-25000" dirty="0" err="1"/>
              <a:t>k</a:t>
            </a:r>
            <a:r>
              <a:rPr lang="en-US" sz="4000" dirty="0"/>
              <a:t> + </a:t>
            </a:r>
            <a:r>
              <a:rPr lang="en-US" sz="4000" i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625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Regression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05840" y="1520190"/>
            <a:ext cx="7306854" cy="5029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More than one IV predict the DV: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Y is the DV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Time and other X’s are the IVs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β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 is the intercept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β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 , β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, </a:t>
            </a:r>
            <a:r>
              <a:rPr lang="mr-IN" altLang="en-US" sz="2800" dirty="0"/>
              <a:t>…</a:t>
            </a:r>
            <a:r>
              <a:rPr lang="en-US" altLang="en-US" sz="2800" dirty="0"/>
              <a:t>, β</a:t>
            </a:r>
            <a:r>
              <a:rPr lang="en-US" altLang="en-US" sz="2800" baseline="-25000" dirty="0"/>
              <a:t>k</a:t>
            </a:r>
            <a:r>
              <a:rPr lang="en-US" altLang="en-US" sz="2800" dirty="0"/>
              <a:t> are the slopes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 is error</a:t>
            </a:r>
          </a:p>
          <a:p>
            <a:pPr>
              <a:lnSpc>
                <a:spcPct val="80000"/>
              </a:lnSpc>
            </a:pPr>
            <a:r>
              <a:rPr lang="en-US" altLang="en-US" sz="2800" b="1" i="1" dirty="0">
                <a:solidFill>
                  <a:schemeClr val="tx2"/>
                </a:solidFill>
              </a:rPr>
              <a:t>Model must include within subject correlation structure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945" y="2308860"/>
            <a:ext cx="63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 = β</a:t>
            </a:r>
            <a:r>
              <a:rPr lang="en-US" sz="4000" baseline="-25000" dirty="0"/>
              <a:t>0</a:t>
            </a:r>
            <a:r>
              <a:rPr lang="en-US" sz="4000" dirty="0"/>
              <a:t> + β</a:t>
            </a:r>
            <a:r>
              <a:rPr lang="en-US" sz="4000" baseline="-25000" dirty="0"/>
              <a:t>1</a:t>
            </a:r>
            <a:r>
              <a:rPr lang="en-US" sz="4000" dirty="0"/>
              <a:t>Time + </a:t>
            </a:r>
            <a:r>
              <a:rPr lang="mr-IN" sz="4000" dirty="0"/>
              <a:t>…</a:t>
            </a:r>
            <a:r>
              <a:rPr lang="en-US" sz="4000" dirty="0"/>
              <a:t> + β</a:t>
            </a:r>
            <a:r>
              <a:rPr lang="en-US" sz="4000" baseline="-25000" dirty="0" err="1"/>
              <a:t>k</a:t>
            </a:r>
            <a:r>
              <a:rPr lang="en-US" sz="4000" dirty="0" err="1"/>
              <a:t>X</a:t>
            </a:r>
            <a:r>
              <a:rPr lang="en-US" sz="4000" baseline="-25000" dirty="0" err="1"/>
              <a:t>k</a:t>
            </a:r>
            <a:r>
              <a:rPr lang="en-US" sz="4000" dirty="0"/>
              <a:t> + </a:t>
            </a:r>
            <a:r>
              <a:rPr lang="en-US" sz="4000" i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05881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structure</a:t>
            </a:r>
          </a:p>
          <a:p>
            <a:r>
              <a:rPr lang="en-US" dirty="0"/>
              <a:t>Random effects</a:t>
            </a:r>
          </a:p>
          <a:p>
            <a:pPr lvl="1"/>
            <a:r>
              <a:rPr lang="en-US" dirty="0"/>
              <a:t>Random intercept</a:t>
            </a:r>
          </a:p>
          <a:p>
            <a:pPr lvl="1"/>
            <a:r>
              <a:rPr lang="en-US" dirty="0"/>
              <a:t>Random slope</a:t>
            </a:r>
          </a:p>
        </p:txBody>
      </p:sp>
    </p:spTree>
    <p:extLst>
      <p:ext uri="{BB962C8B-B14F-4D97-AF65-F5344CB8AC3E}">
        <p14:creationId xmlns:p14="http://schemas.microsoft.com/office/powerpoint/2010/main" val="114926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Structures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Accounted for by specifying a correlation structure as part of the model</a:t>
            </a:r>
          </a:p>
          <a:p>
            <a:r>
              <a:rPr lang="en-US" altLang="en-US" dirty="0"/>
              <a:t>Modeling the correlation structure is usually not of primary interest</a:t>
            </a:r>
          </a:p>
          <a:p>
            <a:r>
              <a:rPr lang="en-US" altLang="en-US" dirty="0"/>
              <a:t>However, specifying it incorrectly can lead to invalid inferences</a:t>
            </a:r>
          </a:p>
          <a:p>
            <a:pPr lvl="1"/>
            <a:r>
              <a:rPr lang="en-US" altLang="en-US" dirty="0"/>
              <a:t>Can affect overall model fit and SE’s of parameter estimates</a:t>
            </a:r>
          </a:p>
        </p:txBody>
      </p:sp>
    </p:spTree>
    <p:extLst>
      <p:ext uri="{BB962C8B-B14F-4D97-AF65-F5344CB8AC3E}">
        <p14:creationId xmlns:p14="http://schemas.microsoft.com/office/powerpoint/2010/main" val="604901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Common Types of Correlation Structures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Compound Symmetric (a.k.a. Exchangeable)</a:t>
            </a:r>
          </a:p>
          <a:p>
            <a:pPr lvl="1"/>
            <a:r>
              <a:rPr lang="en-US" sz="2400" dirty="0"/>
              <a:t>Correlation is the same for each pair of observations on a subject (assumed in ANOVA)</a:t>
            </a:r>
          </a:p>
          <a:p>
            <a:r>
              <a:rPr lang="en-US" sz="2800" dirty="0"/>
              <a:t>Autoregressive</a:t>
            </a:r>
          </a:p>
          <a:p>
            <a:pPr lvl="1"/>
            <a:r>
              <a:rPr lang="en-US" sz="2400" dirty="0"/>
              <a:t>Correlation decreases as observations are farther apart in time</a:t>
            </a:r>
          </a:p>
          <a:p>
            <a:r>
              <a:rPr lang="en-US" sz="2800" dirty="0"/>
              <a:t>Unstructured</a:t>
            </a:r>
          </a:p>
          <a:p>
            <a:pPr lvl="1"/>
            <a:r>
              <a:rPr lang="en-US" sz="2400" dirty="0"/>
              <a:t>No mathematical pattern imposed on the covariance matrix; possible unique covariance for each pair of 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0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Choosing the Best Correlation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Fit model with a </a:t>
            </a:r>
            <a:r>
              <a:rPr lang="en-US" b="1" i="1" dirty="0"/>
              <a:t>few</a:t>
            </a:r>
            <a:r>
              <a:rPr lang="en-US" dirty="0"/>
              <a:t> good candidate structures, choose the one that provides the best model fit</a:t>
            </a:r>
          </a:p>
          <a:p>
            <a:pPr lvl="1"/>
            <a:r>
              <a:rPr lang="en-US" dirty="0"/>
              <a:t>Compare fit from competing models</a:t>
            </a:r>
          </a:p>
          <a:p>
            <a:pPr lvl="1"/>
            <a:r>
              <a:rPr lang="en-US" dirty="0"/>
              <a:t>E.g., “Information Criterion” (smaller is better) or precision of parameter estimates</a:t>
            </a:r>
          </a:p>
          <a:p>
            <a:r>
              <a:rPr lang="en-US" dirty="0"/>
              <a:t>Good rule of thumb: If fit is comparable, choose the simpler correlation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42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Marginal models</a:t>
            </a:r>
          </a:p>
          <a:p>
            <a:pPr lvl="1"/>
            <a:r>
              <a:rPr lang="en-US" altLang="en-US" dirty="0"/>
              <a:t>Regression coefficients reflect the </a:t>
            </a:r>
            <a:r>
              <a:rPr lang="en-US" altLang="en-US" i="1" dirty="0"/>
              <a:t>average</a:t>
            </a:r>
            <a:r>
              <a:rPr lang="en-US" altLang="en-US" dirty="0"/>
              <a:t> effect</a:t>
            </a:r>
          </a:p>
          <a:p>
            <a:pPr lvl="1"/>
            <a:r>
              <a:rPr lang="en-US" altLang="en-US" dirty="0"/>
              <a:t>Inference about the population</a:t>
            </a:r>
          </a:p>
          <a:p>
            <a:r>
              <a:rPr lang="en-US" altLang="en-US" sz="2800" dirty="0"/>
              <a:t>Random effects models</a:t>
            </a:r>
          </a:p>
          <a:p>
            <a:pPr lvl="1"/>
            <a:r>
              <a:rPr lang="en-US" altLang="en-US" dirty="0"/>
              <a:t>Regression coefficients vary from one participant to the next</a:t>
            </a:r>
          </a:p>
          <a:p>
            <a:pPr lvl="1"/>
            <a:r>
              <a:rPr lang="en-US" altLang="en-US" dirty="0"/>
              <a:t>Inference about the individual as well as population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38200" y="5943600"/>
            <a:ext cx="8001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3200" b="1" i="1" dirty="0">
                <a:solidFill>
                  <a:schemeClr val="tx2"/>
                </a:solidFill>
              </a:rPr>
              <a:t>Choice depends on scientific objective</a:t>
            </a:r>
          </a:p>
        </p:txBody>
      </p:sp>
    </p:spTree>
    <p:extLst>
      <p:ext uri="{BB962C8B-B14F-4D97-AF65-F5344CB8AC3E}">
        <p14:creationId xmlns:p14="http://schemas.microsoft.com/office/powerpoint/2010/main" val="9357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measurements taken on the same study subject</a:t>
            </a:r>
          </a:p>
          <a:p>
            <a:r>
              <a:rPr lang="en-US" dirty="0"/>
              <a:t>Values are correlated</a:t>
            </a:r>
          </a:p>
          <a:p>
            <a:r>
              <a:rPr lang="en-US" dirty="0"/>
              <a:t>Violate a key assumption in many statistical methods:</a:t>
            </a:r>
          </a:p>
          <a:p>
            <a:pPr lvl="1"/>
            <a:r>
              <a:rPr lang="en-US" sz="3200" b="1" i="1" dirty="0">
                <a:solidFill>
                  <a:srgbClr val="C00000"/>
                </a:solidFill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773740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Marginal Models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43827" y="1080436"/>
            <a:ext cx="8229600" cy="4944979"/>
          </a:xfrm>
        </p:spPr>
        <p:txBody>
          <a:bodyPr>
            <a:normAutofit/>
          </a:bodyPr>
          <a:lstStyle/>
          <a:p>
            <a:pPr lvl="1">
              <a:buFontTx/>
              <a:buNone/>
            </a:pPr>
            <a:endParaRPr lang="en-US" altLang="en-US" sz="2400" dirty="0"/>
          </a:p>
          <a:p>
            <a:r>
              <a:rPr lang="en-US" altLang="en-US" dirty="0"/>
              <a:t>Regression coefficients reflect the </a:t>
            </a:r>
            <a:r>
              <a:rPr lang="en-US" altLang="en-US" i="1" dirty="0"/>
              <a:t>average</a:t>
            </a:r>
            <a:r>
              <a:rPr lang="en-US" altLang="en-US" dirty="0"/>
              <a:t> effect, taking into account within-subject correlation</a:t>
            </a:r>
          </a:p>
          <a:p>
            <a:r>
              <a:rPr lang="en-US" altLang="en-US" dirty="0"/>
              <a:t>Fixed effects</a:t>
            </a:r>
          </a:p>
          <a:p>
            <a:r>
              <a:rPr lang="en-US" altLang="en-US" dirty="0"/>
              <a:t>Inference at the population level</a:t>
            </a:r>
          </a:p>
          <a:p>
            <a:pPr lvl="1"/>
            <a:r>
              <a:rPr lang="en-US" altLang="en-US" dirty="0"/>
              <a:t>E.g. you want to estimate the average difference for a control group vs. treatment group, not the difference for any individual subject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234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Effects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7811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3000" dirty="0"/>
              <a:t>A </a:t>
            </a:r>
            <a:r>
              <a:rPr lang="en-US" altLang="en-US" sz="3000" b="1" i="1" dirty="0"/>
              <a:t>random effect</a:t>
            </a:r>
            <a:r>
              <a:rPr lang="en-US" altLang="en-US" sz="3000" dirty="0"/>
              <a:t> is one in which the observed levels of the independent variable are a random sample of all possible levels</a:t>
            </a:r>
          </a:p>
          <a:p>
            <a:pPr lvl="1"/>
            <a:r>
              <a:rPr lang="en-US" altLang="en-US" dirty="0"/>
              <a:t>A separate estimate is made for each participant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Inference about </a:t>
            </a:r>
            <a:r>
              <a:rPr lang="en-US" altLang="en-US" i="1" dirty="0"/>
              <a:t>individuals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3000" dirty="0"/>
              <a:t>Contrast with </a:t>
            </a:r>
            <a:r>
              <a:rPr lang="en-US" altLang="en-US" sz="3000" b="1" i="1" dirty="0"/>
              <a:t>fixed effects</a:t>
            </a:r>
            <a:r>
              <a:rPr lang="en-US" altLang="en-US" sz="3000" dirty="0"/>
              <a:t>, where the levels in the study represent all levels of interest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One overall estimate is made, which represents the average observed for the sample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Inference about a </a:t>
            </a:r>
            <a:r>
              <a:rPr lang="en-US" altLang="en-US" i="1" dirty="0"/>
              <a:t>population</a:t>
            </a:r>
            <a:endParaRPr lang="en-US" altLang="en-US" dirty="0"/>
          </a:p>
          <a:p>
            <a:endParaRPr lang="en-US" dirty="0"/>
          </a:p>
          <a:p>
            <a:r>
              <a:rPr lang="en-US" altLang="en-US" sz="3000" dirty="0"/>
              <a:t>The “mixed” aspect of a mixed regression model refers to the mixture of random and fixed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5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Coefficients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159493"/>
            <a:ext cx="8229600" cy="30488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Random Intercept model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subject has his/her own unique baseline CD4 count but change over time is the same (generalizable) across subjects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Random Intercept + Random Slope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subject has a unique baseline and a unique rate of change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371600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u="sng" dirty="0"/>
              <a:t>Idea:</a:t>
            </a:r>
            <a:r>
              <a:rPr lang="en-US" altLang="en-US" sz="2400" dirty="0"/>
              <a:t> Realistic way of modeling natural heterogeneity among subjects, e.g. CD4 decline in HIV+ individuals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4696"/>
              </p:ext>
            </p:extLst>
          </p:nvPr>
        </p:nvGraphicFramePr>
        <p:xfrm>
          <a:off x="2705100" y="2226251"/>
          <a:ext cx="3581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3" imgW="1244600" imgH="228600" progId="Equation.3">
                  <p:embed/>
                </p:oleObj>
              </mc:Choice>
              <mc:Fallback>
                <p:oleObj name="Equation" r:id="rId3" imgW="1244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2226251"/>
                        <a:ext cx="3581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2328" y="5861785"/>
            <a:ext cx="7979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A repeated measures regression model can include both fixed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696103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Interpretation of Results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Regression output provides a parameter estimate for each IV in the model (</a:t>
            </a:r>
            <a:r>
              <a:rPr lang="el-GR" altLang="en-US" sz="2400" dirty="0"/>
              <a:t>β</a:t>
            </a:r>
            <a:r>
              <a:rPr lang="ja-JP" altLang="en-US" sz="2400" dirty="0"/>
              <a:t>’</a:t>
            </a:r>
            <a:r>
              <a:rPr lang="en-US" altLang="ja-JP" sz="2400" dirty="0"/>
              <a:t>s)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l-GR" altLang="en-US" sz="2400" dirty="0"/>
              <a:t>β</a:t>
            </a:r>
            <a:r>
              <a:rPr lang="en-US" altLang="en-US" sz="2400" dirty="0"/>
              <a:t> quantifies the strength of association between each IV and the DV, after accounting for all other IVs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The sign of </a:t>
            </a:r>
            <a:r>
              <a:rPr lang="el-GR" altLang="en-US" sz="2000" dirty="0"/>
              <a:t>β</a:t>
            </a:r>
            <a:r>
              <a:rPr lang="en-US" altLang="en-US" sz="2000" dirty="0"/>
              <a:t> indicates whether the association is positive of negative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The magnitude of </a:t>
            </a:r>
            <a:r>
              <a:rPr lang="el-GR" altLang="en-US" sz="2000" dirty="0"/>
              <a:t>β</a:t>
            </a:r>
            <a:r>
              <a:rPr lang="en-US" altLang="en-US" sz="2000" dirty="0"/>
              <a:t> is the change in the DV that would be expected from a one-unit change in the IV, if all other IVs are held constant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 precision of each parameter estimate is also provided: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Standard error, confidence intervals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Statistical test (H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: </a:t>
            </a:r>
            <a:r>
              <a:rPr lang="el-GR" altLang="en-US" sz="2000" dirty="0"/>
              <a:t>β</a:t>
            </a:r>
            <a:r>
              <a:rPr lang="en-US" altLang="en-US" sz="2000" dirty="0"/>
              <a:t>=0)</a:t>
            </a:r>
            <a:endParaRPr lang="el-G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86117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Inference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>
            <a:normAutofit/>
          </a:bodyPr>
          <a:lstStyle/>
          <a:p>
            <a:r>
              <a:rPr lang="en-US" altLang="en-US" dirty="0"/>
              <a:t>Overall model</a:t>
            </a:r>
            <a:endParaRPr lang="en-US" altLang="en-US" sz="3200" dirty="0"/>
          </a:p>
          <a:p>
            <a:pPr lvl="1"/>
            <a:r>
              <a:rPr lang="en-US" altLang="en-US" sz="3200" dirty="0"/>
              <a:t>Model fit: AIC, BIC</a:t>
            </a:r>
          </a:p>
          <a:p>
            <a:pPr lvl="1"/>
            <a:endParaRPr lang="en-US" altLang="en-US" sz="3200" dirty="0"/>
          </a:p>
          <a:p>
            <a:r>
              <a:rPr lang="en-US" altLang="en-US" dirty="0"/>
              <a:t>Contribution of individual IVs</a:t>
            </a:r>
          </a:p>
          <a:p>
            <a:pPr lvl="1"/>
            <a:r>
              <a:rPr lang="en-US" altLang="en-US" sz="3200" dirty="0"/>
              <a:t>t-test to determine if coefficient=0</a:t>
            </a:r>
          </a:p>
          <a:p>
            <a:pPr lvl="1"/>
            <a:r>
              <a:rPr lang="en-US" altLang="en-US" sz="3200" dirty="0"/>
              <a:t>confidence limits on the coefficient (include 0?)</a:t>
            </a:r>
          </a:p>
        </p:txBody>
      </p:sp>
    </p:spTree>
    <p:extLst>
      <p:ext uri="{BB962C8B-B14F-4D97-AF65-F5344CB8AC3E}">
        <p14:creationId xmlns:p14="http://schemas.microsoft.com/office/powerpoint/2010/main" val="36632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Repeated Measures Regression Assumptions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Subjects are representative of </a:t>
            </a:r>
            <a:r>
              <a:rPr lang="en-US" altLang="en-US" i="1" dirty="0"/>
              <a:t>one</a:t>
            </a:r>
            <a:r>
              <a:rPr lang="en-US" altLang="en-US" dirty="0"/>
              <a:t> population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subject has Y and X’s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X’s and Y measured independently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Y has a Normal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X’s may be continuous or categorical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relationship between Y and each X is linear</a:t>
            </a:r>
          </a:p>
        </p:txBody>
      </p:sp>
    </p:spTree>
    <p:extLst>
      <p:ext uri="{BB962C8B-B14F-4D97-AF65-F5344CB8AC3E}">
        <p14:creationId xmlns:p14="http://schemas.microsoft.com/office/powerpoint/2010/main" val="2116544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Repeated Measures Regression in 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968233"/>
              </p:ext>
            </p:extLst>
          </p:nvPr>
        </p:nvGraphicFramePr>
        <p:xfrm>
          <a:off x="457200" y="1417638"/>
          <a:ext cx="8229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nlme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lme4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geepack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gls</a:t>
                      </a:r>
                      <a:r>
                        <a:rPr lang="en-US" sz="2000" dirty="0"/>
                        <a:t>()</a:t>
                      </a:r>
                    </a:p>
                    <a:p>
                      <a:r>
                        <a:rPr lang="en-US" sz="2000" dirty="0" err="1"/>
                        <a:t>lme</a:t>
                      </a:r>
                      <a:r>
                        <a:rPr lang="en-US" sz="2000" dirty="0"/>
                        <a:t>()</a:t>
                      </a:r>
                    </a:p>
                    <a:p>
                      <a:r>
                        <a:rPr lang="en-US" sz="2000" dirty="0" err="1"/>
                        <a:t>nlme</a:t>
                      </a:r>
                      <a:r>
                        <a:rPr lang="en-US" sz="20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lmer</a:t>
                      </a:r>
                      <a:r>
                        <a:rPr lang="en-US" sz="2000" dirty="0"/>
                        <a:t>()</a:t>
                      </a:r>
                    </a:p>
                    <a:p>
                      <a:r>
                        <a:rPr lang="en-US" sz="2000" dirty="0" err="1"/>
                        <a:t>glmer</a:t>
                      </a:r>
                      <a:r>
                        <a:rPr lang="en-US" sz="2000" dirty="0"/>
                        <a:t>()</a:t>
                      </a:r>
                    </a:p>
                    <a:p>
                      <a:r>
                        <a:rPr lang="en-US" sz="2000" dirty="0" err="1"/>
                        <a:t>nlmer</a:t>
                      </a:r>
                      <a:r>
                        <a:rPr lang="en-US" sz="20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geeglm</a:t>
                      </a:r>
                      <a:r>
                        <a:rPr lang="en-US" sz="20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Correlation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No: within-subject</a:t>
                      </a:r>
                      <a:r>
                        <a:rPr lang="en-US" sz="2000" baseline="0" dirty="0"/>
                        <a:t> correlation is handled by including random effects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Yes, but</a:t>
                      </a:r>
                      <a:r>
                        <a:rPr lang="en-US" sz="2000" baseline="0" dirty="0"/>
                        <a:t> no fit indices for comparison (not likelihood based)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Non-normal DV (binary, count)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4BAFF8-D7B0-DD45-9C94-13BF8378F4A8}"/>
              </a:ext>
            </a:extLst>
          </p:cNvPr>
          <p:cNvSpPr txBox="1"/>
          <p:nvPr/>
        </p:nvSpPr>
        <p:spPr>
          <a:xfrm>
            <a:off x="556953" y="6010102"/>
            <a:ext cx="812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No single method “does it all” so you should have a working knowledge of all three packages</a:t>
            </a:r>
          </a:p>
        </p:txBody>
      </p:sp>
    </p:spTree>
    <p:extLst>
      <p:ext uri="{BB962C8B-B14F-4D97-AF65-F5344CB8AC3E}">
        <p14:creationId xmlns:p14="http://schemas.microsoft.com/office/powerpoint/2010/main" val="420139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</a:t>
            </a:r>
            <a:r>
              <a:rPr lang="en-US" dirty="0" err="1"/>
              <a:t>geeglm</a:t>
            </a:r>
            <a:r>
              <a:rPr lang="en-US" dirty="0"/>
              <a:t>()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6789" y="1259696"/>
            <a:ext cx="8570421" cy="5243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Marginal model: No random effects</a:t>
            </a:r>
          </a:p>
          <a:p>
            <a:r>
              <a:rPr lang="en-US" dirty="0"/>
              <a:t>Flexible enough to accommodate non-normal DV</a:t>
            </a:r>
          </a:p>
          <a:p>
            <a:pPr lvl="1"/>
            <a:r>
              <a:rPr lang="en-US" dirty="0"/>
              <a:t>Argument (family=)</a:t>
            </a:r>
          </a:p>
          <a:p>
            <a:pPr lvl="2"/>
            <a:r>
              <a:rPr lang="en-US" dirty="0"/>
              <a:t>Options include “binomial”, “</a:t>
            </a:r>
            <a:r>
              <a:rPr lang="en-US" dirty="0" err="1"/>
              <a:t>poisson</a:t>
            </a:r>
            <a:r>
              <a:rPr lang="en-US" dirty="0"/>
              <a:t>”, “gaussian”</a:t>
            </a:r>
          </a:p>
          <a:p>
            <a:r>
              <a:rPr lang="en-US" dirty="0"/>
              <a:t>Can specify correlation structure (</a:t>
            </a:r>
            <a:r>
              <a:rPr lang="en-US" dirty="0" err="1"/>
              <a:t>corstr</a:t>
            </a:r>
            <a:r>
              <a:rPr lang="en-US" dirty="0"/>
              <a:t>=)</a:t>
            </a:r>
          </a:p>
          <a:p>
            <a:pPr lvl="2"/>
            <a:r>
              <a:rPr lang="en-US" dirty="0"/>
              <a:t>Options include “exchangeable”, “ar1”</a:t>
            </a:r>
          </a:p>
          <a:p>
            <a:pPr lvl="2"/>
            <a:r>
              <a:rPr lang="en-US" dirty="0"/>
              <a:t>No fit statistics to judge which is best fit</a:t>
            </a:r>
          </a:p>
          <a:p>
            <a:r>
              <a:rPr lang="en-US" sz="3000" b="1" dirty="0" err="1">
                <a:solidFill>
                  <a:srgbClr val="C00000"/>
                </a:solidFill>
              </a:rPr>
              <a:t>geeglm</a:t>
            </a:r>
            <a:r>
              <a:rPr lang="en-US" sz="3000" b="1" dirty="0">
                <a:solidFill>
                  <a:srgbClr val="C00000"/>
                </a:solidFill>
              </a:rPr>
              <a:t>(Y ~ time, data, id=subject, </a:t>
            </a:r>
            <a:r>
              <a:rPr lang="en-US" sz="3000" b="1" dirty="0" err="1">
                <a:solidFill>
                  <a:srgbClr val="C00000"/>
                </a:solidFill>
              </a:rPr>
              <a:t>corstr</a:t>
            </a:r>
            <a:r>
              <a:rPr lang="en-US" sz="3000" b="1" dirty="0">
                <a:solidFill>
                  <a:srgbClr val="C00000"/>
                </a:solidFill>
              </a:rPr>
              <a:t>=“exchangeable”)</a:t>
            </a:r>
          </a:p>
          <a:p>
            <a:r>
              <a:rPr lang="en-US" dirty="0"/>
              <a:t>Data must be sorted by participant +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90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Syntax for </a:t>
            </a:r>
            <a:r>
              <a:rPr lang="en-US" dirty="0" err="1"/>
              <a:t>gls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Allows different correlation structures as well as fixed and random effects</a:t>
            </a:r>
          </a:p>
          <a:p>
            <a:r>
              <a:rPr lang="en-US" dirty="0"/>
              <a:t>Normal DVs only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gls</a:t>
            </a:r>
            <a:r>
              <a:rPr lang="en-US" b="1" dirty="0">
                <a:solidFill>
                  <a:srgbClr val="C00000"/>
                </a:solidFill>
              </a:rPr>
              <a:t>(Y ~ time, data, </a:t>
            </a:r>
            <a:r>
              <a:rPr lang="en-US" b="1" dirty="0" err="1">
                <a:solidFill>
                  <a:srgbClr val="C00000"/>
                </a:solidFill>
              </a:rPr>
              <a:t>corr</a:t>
            </a:r>
            <a:r>
              <a:rPr lang="en-US" b="1" dirty="0">
                <a:solidFill>
                  <a:srgbClr val="C00000"/>
                </a:solidFill>
              </a:rPr>
              <a:t>=[see below])</a:t>
            </a:r>
          </a:p>
          <a:p>
            <a:r>
              <a:rPr lang="en-US" dirty="0"/>
              <a:t>Specifying different correlation structures</a:t>
            </a:r>
          </a:p>
          <a:p>
            <a:pPr lvl="1"/>
            <a:r>
              <a:rPr lang="en-US" dirty="0"/>
              <a:t>Compound symmetry structure</a:t>
            </a:r>
          </a:p>
          <a:p>
            <a:pPr lvl="2"/>
            <a:r>
              <a:rPr lang="en-US" dirty="0" err="1"/>
              <a:t>corr</a:t>
            </a:r>
            <a:r>
              <a:rPr lang="en-US" dirty="0"/>
              <a:t> = </a:t>
            </a:r>
            <a:r>
              <a:rPr lang="en-US" dirty="0" err="1"/>
              <a:t>corCompSymm</a:t>
            </a:r>
            <a:r>
              <a:rPr lang="en-US" dirty="0"/>
              <a:t>(form = ~ 1 | subject)</a:t>
            </a:r>
          </a:p>
          <a:p>
            <a:pPr lvl="1"/>
            <a:r>
              <a:rPr lang="en-US" dirty="0"/>
              <a:t>Autoregressive</a:t>
            </a:r>
          </a:p>
          <a:p>
            <a:pPr lvl="2"/>
            <a:r>
              <a:rPr lang="en-US" dirty="0" err="1"/>
              <a:t>corr</a:t>
            </a:r>
            <a:r>
              <a:rPr lang="en-US" dirty="0"/>
              <a:t> = corAR1(form = ~ 1 | subject)</a:t>
            </a:r>
          </a:p>
          <a:p>
            <a:pPr lvl="1"/>
            <a:r>
              <a:rPr lang="en-US" dirty="0"/>
              <a:t>Unstructured</a:t>
            </a:r>
          </a:p>
          <a:p>
            <a:pPr lvl="2"/>
            <a:r>
              <a:rPr lang="en-US" dirty="0" err="1"/>
              <a:t>corr</a:t>
            </a:r>
            <a:r>
              <a:rPr lang="en-US" dirty="0"/>
              <a:t> = </a:t>
            </a:r>
            <a:r>
              <a:rPr lang="en-US" dirty="0" err="1"/>
              <a:t>corSymm</a:t>
            </a:r>
            <a:r>
              <a:rPr lang="en-US" dirty="0"/>
              <a:t>(form = ~ 1 | subject)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43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Allows random intercept and slope(s)</a:t>
            </a:r>
          </a:p>
          <a:p>
            <a:pPr lvl="1"/>
            <a:r>
              <a:rPr lang="en-US" dirty="0"/>
              <a:t>Within-subject correlation is modeled this way rather than by specifying correlation structure</a:t>
            </a:r>
          </a:p>
          <a:p>
            <a:r>
              <a:rPr lang="en-US" dirty="0"/>
              <a:t>Can accommodate non-normal DVs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lmer</a:t>
            </a:r>
            <a:r>
              <a:rPr lang="en-US" b="1" dirty="0">
                <a:solidFill>
                  <a:srgbClr val="C00000"/>
                </a:solidFill>
              </a:rPr>
              <a:t>(Y ~ time + 1 | subject, data)</a:t>
            </a:r>
          </a:p>
          <a:p>
            <a:pPr lvl="1"/>
            <a:r>
              <a:rPr lang="en-US" dirty="0"/>
              <a:t>Random intercept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lmer</a:t>
            </a:r>
            <a:r>
              <a:rPr lang="en-US" b="1" dirty="0">
                <a:solidFill>
                  <a:srgbClr val="C00000"/>
                </a:solidFill>
              </a:rPr>
              <a:t>(Y ~ time + time | subject, data)</a:t>
            </a:r>
          </a:p>
          <a:p>
            <a:pPr lvl="1"/>
            <a:r>
              <a:rPr lang="en-US" dirty="0"/>
              <a:t>Random intercept and slope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E00D4E-2913-0449-8A60-492115CA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for </a:t>
            </a:r>
            <a:r>
              <a:rPr lang="en-US" dirty="0" err="1"/>
              <a:t>lmer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33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Ignoring Within-Subject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Ignoring within-subject correlation can lead to invalid hypothesis test results and incorrect conclusions</a:t>
            </a:r>
          </a:p>
          <a:p>
            <a:pPr lvl="1"/>
            <a:r>
              <a:rPr lang="en-US" dirty="0"/>
              <a:t>Can lead to incorrectly not rejecting H</a:t>
            </a:r>
            <a:r>
              <a:rPr lang="en-US" baseline="-25000" dirty="0"/>
              <a:t>0</a:t>
            </a:r>
            <a:r>
              <a:rPr lang="en-US" dirty="0"/>
              <a:t> for within-subject comparisons</a:t>
            </a:r>
          </a:p>
          <a:p>
            <a:pPr lvl="1"/>
            <a:r>
              <a:rPr lang="en-US" dirty="0"/>
              <a:t>Can lead to incorrectly rejecting H</a:t>
            </a:r>
            <a:r>
              <a:rPr lang="en-US" baseline="-25000" dirty="0"/>
              <a:t>0</a:t>
            </a:r>
            <a:r>
              <a:rPr lang="en-US" dirty="0"/>
              <a:t> for between-subject comparisons</a:t>
            </a:r>
          </a:p>
        </p:txBody>
      </p:sp>
    </p:spTree>
    <p:extLst>
      <p:ext uri="{BB962C8B-B14F-4D97-AF65-F5344CB8AC3E}">
        <p14:creationId xmlns:p14="http://schemas.microsoft.com/office/powerpoint/2010/main" val="2109610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1: Sleep Deprivation and Reaction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118758" cy="5333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A4088-EC5D-C94C-B439-77CE68D2DEC8}"/>
              </a:ext>
            </a:extLst>
          </p:cNvPr>
          <p:cNvSpPr/>
          <p:nvPr/>
        </p:nvSpPr>
        <p:spPr>
          <a:xfrm>
            <a:off x="4765568" y="1542140"/>
            <a:ext cx="37316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Sleep deprivation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 study subjects restricted to 3 hours of sleep for 9 consecutive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measured on each successive day of sleep deprivation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B867C-6B22-C44E-BD25-C07314E1689E}"/>
              </a:ext>
            </a:extLst>
          </p:cNvPr>
          <p:cNvSpPr txBox="1"/>
          <p:nvPr/>
        </p:nvSpPr>
        <p:spPr>
          <a:xfrm>
            <a:off x="5112327" y="4522124"/>
            <a:ext cx="3034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Notice differences in starting point and change over time for different study subjects</a:t>
            </a:r>
          </a:p>
        </p:txBody>
      </p:sp>
    </p:spTree>
    <p:extLst>
      <p:ext uri="{BB962C8B-B14F-4D97-AF65-F5344CB8AC3E}">
        <p14:creationId xmlns:p14="http://schemas.microsoft.com/office/powerpoint/2010/main" val="837296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Sleep Deprivation and Reaction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229"/>
          </a:xfrm>
        </p:spPr>
        <p:txBody>
          <a:bodyPr>
            <a:normAutofit/>
          </a:bodyPr>
          <a:lstStyle/>
          <a:p>
            <a:r>
              <a:rPr lang="en-US" dirty="0" err="1"/>
              <a:t>geeglm</a:t>
            </a:r>
            <a:r>
              <a:rPr lang="en-US" dirty="0"/>
              <a:t>(): Find best correlation structure for the data</a:t>
            </a:r>
          </a:p>
          <a:p>
            <a:pPr lvl="1"/>
            <a:r>
              <a:rPr lang="en-US" dirty="0"/>
              <a:t>Compound symmetry, Autoregressive, Unstructured</a:t>
            </a:r>
          </a:p>
          <a:p>
            <a:pPr lvl="1"/>
            <a:r>
              <a:rPr lang="en-US" dirty="0"/>
              <a:t>Run the model with each structure, compare</a:t>
            </a:r>
          </a:p>
          <a:p>
            <a:r>
              <a:rPr lang="en-US" dirty="0" err="1"/>
              <a:t>lmer</a:t>
            </a:r>
            <a:r>
              <a:rPr lang="en-US" dirty="0"/>
              <a:t>(): Evaluate random effects</a:t>
            </a:r>
          </a:p>
          <a:p>
            <a:r>
              <a:rPr lang="en-US" dirty="0"/>
              <a:t>Compare the results of each best fit model with the “naïve” model that ignores within-subject correlation</a:t>
            </a:r>
          </a:p>
        </p:txBody>
      </p:sp>
    </p:spTree>
    <p:extLst>
      <p:ext uri="{BB962C8B-B14F-4D97-AF65-F5344CB8AC3E}">
        <p14:creationId xmlns:p14="http://schemas.microsoft.com/office/powerpoint/2010/main" val="1352467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904216-730E-1D47-AE38-C605064A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Example 1: Best Correlation Structure (</a:t>
            </a:r>
            <a:r>
              <a:rPr lang="en-US" sz="3600" dirty="0" err="1"/>
              <a:t>geeglm</a:t>
            </a:r>
            <a:r>
              <a:rPr lang="en-US" sz="3600" dirty="0"/>
              <a:t>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640001-F7BA-8B49-959C-6CF28A8BB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9502"/>
            <a:ext cx="8229600" cy="53741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Exchangeable</a:t>
            </a:r>
          </a:p>
          <a:p>
            <a:pPr lvl="1"/>
            <a:r>
              <a:rPr lang="en-US" dirty="0"/>
              <a:t>SE(β) = 1.50</a:t>
            </a:r>
          </a:p>
          <a:p>
            <a:r>
              <a:rPr lang="en-US" dirty="0"/>
              <a:t>Autoregressive</a:t>
            </a:r>
          </a:p>
          <a:p>
            <a:pPr lvl="1"/>
            <a:r>
              <a:rPr lang="en-US" dirty="0"/>
              <a:t>SE(β) = 1.45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Best -&gt; Most precision</a:t>
            </a:r>
          </a:p>
          <a:p>
            <a:r>
              <a:rPr lang="en-US" dirty="0"/>
              <a:t>Unstructured</a:t>
            </a:r>
          </a:p>
          <a:p>
            <a:pPr lvl="1"/>
            <a:r>
              <a:rPr lang="en-US" dirty="0"/>
              <a:t>SE(β) = 2.64</a:t>
            </a:r>
          </a:p>
          <a:p>
            <a:endParaRPr lang="en-US" dirty="0"/>
          </a:p>
          <a:p>
            <a:r>
              <a:rPr lang="en-US" dirty="0"/>
              <a:t>GEE does not provide fit statistics (e.g. AIC) to easily compare fit of different correlation structures</a:t>
            </a:r>
          </a:p>
          <a:p>
            <a:r>
              <a:rPr lang="en-US" dirty="0"/>
              <a:t>Fortunately, GEE parameter estimates are robust to mis-specification of correlation structure (</a:t>
            </a:r>
            <a:r>
              <a:rPr lang="en-US" dirty="0" err="1"/>
              <a:t>Agresti</a:t>
            </a:r>
            <a:r>
              <a:rPr lang="en-US" dirty="0"/>
              <a:t>, 2002)</a:t>
            </a:r>
          </a:p>
          <a:p>
            <a:r>
              <a:rPr lang="en-US" dirty="0"/>
              <a:t>Note the “unstructured” option generally does not work well with GEE and is not recommended; simpler structures produce better results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00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two versions of the model</a:t>
            </a:r>
          </a:p>
          <a:p>
            <a:pPr lvl="1"/>
            <a:r>
              <a:rPr lang="en-US" dirty="0"/>
              <a:t>Random intercept only</a:t>
            </a:r>
          </a:p>
          <a:p>
            <a:pPr lvl="1"/>
            <a:r>
              <a:rPr lang="en-US" dirty="0"/>
              <a:t>Random intercept plus random slope</a:t>
            </a:r>
          </a:p>
          <a:p>
            <a:endParaRPr lang="en-US" dirty="0"/>
          </a:p>
          <a:p>
            <a:r>
              <a:rPr lang="en-US" dirty="0"/>
              <a:t>Compare fit using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AIC lower for random intercept + slope model</a:t>
            </a:r>
          </a:p>
          <a:p>
            <a:pPr lvl="1"/>
            <a:r>
              <a:rPr lang="en-US" dirty="0"/>
              <a:t>Difference in fit is significant (p&lt;0.0001)</a:t>
            </a:r>
          </a:p>
          <a:p>
            <a:pPr lvl="1"/>
            <a:r>
              <a:rPr lang="en-US" dirty="0"/>
              <a:t>Adding random slope improves fit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Random Effects (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950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1E93CE-8BE6-FE4A-AA3E-92E0DAD4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1: Results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D72160-7236-B044-A257-BD0B6CD90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34157"/>
              </p:ext>
            </p:extLst>
          </p:nvPr>
        </p:nvGraphicFramePr>
        <p:xfrm>
          <a:off x="1066800" y="1326198"/>
          <a:ext cx="707136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370">
                  <a:extLst>
                    <a:ext uri="{9D8B030D-6E8A-4147-A177-3AD203B41FA5}">
                      <a16:colId xmlns:a16="http://schemas.microsoft.com/office/drawing/2014/main" val="727902099"/>
                    </a:ext>
                  </a:extLst>
                </a:gridCol>
                <a:gridCol w="2334517">
                  <a:extLst>
                    <a:ext uri="{9D8B030D-6E8A-4147-A177-3AD203B41FA5}">
                      <a16:colId xmlns:a16="http://schemas.microsoft.com/office/drawing/2014/main" val="3347633982"/>
                    </a:ext>
                  </a:extLst>
                </a:gridCol>
                <a:gridCol w="1928553">
                  <a:extLst>
                    <a:ext uri="{9D8B030D-6E8A-4147-A177-3AD203B41FA5}">
                      <a16:colId xmlns:a16="http://schemas.microsoft.com/office/drawing/2014/main" val="213299943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75140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fit (best)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β ± SE(β)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3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geeglm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Autoregressive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 ± 1.45*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5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intercept +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AIC=1756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10.5 ± 1.55*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4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  <a:p>
                      <a:r>
                        <a:rPr lang="en-US" dirty="0"/>
                        <a:t>(ignore correlation)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 squared = 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10.5 ± 1.24*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151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C74BA9-CD4F-6840-99EE-318493EEDA5A}"/>
              </a:ext>
            </a:extLst>
          </p:cNvPr>
          <p:cNvSpPr txBox="1"/>
          <p:nvPr/>
        </p:nvSpPr>
        <p:spPr>
          <a:xfrm>
            <a:off x="2302624" y="3690852"/>
            <a:ext cx="55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Significantly different from zero (p&lt;0.05)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1F60C-766D-B245-AD93-405359260FE0}"/>
              </a:ext>
            </a:extLst>
          </p:cNvPr>
          <p:cNvSpPr txBox="1"/>
          <p:nvPr/>
        </p:nvSpPr>
        <p:spPr>
          <a:xfrm>
            <a:off x="1066800" y="4514744"/>
            <a:ext cx="6932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estimates (β’s) same for all models</a:t>
            </a:r>
          </a:p>
          <a:p>
            <a:r>
              <a:rPr lang="en-US" dirty="0"/>
              <a:t>Difference is in the precision of the estimates (SE’s)</a:t>
            </a:r>
          </a:p>
          <a:p>
            <a:r>
              <a:rPr lang="en-US" dirty="0"/>
              <a:t>All models gave same conclusion (significant effect of time)</a:t>
            </a:r>
          </a:p>
          <a:p>
            <a:r>
              <a:rPr lang="en-US" dirty="0"/>
              <a:t>Random intercept + random slope model seems most realistic, given the trends we see in the figure</a:t>
            </a:r>
          </a:p>
        </p:txBody>
      </p:sp>
    </p:spTree>
    <p:extLst>
      <p:ext uri="{BB962C8B-B14F-4D97-AF65-F5344CB8AC3E}">
        <p14:creationId xmlns:p14="http://schemas.microsoft.com/office/powerpoint/2010/main" val="2686898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0F85-7729-D047-AA66-3674DFB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Cholesterol Study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74048-512F-874E-B672-E29F6C44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3148"/>
            <a:ext cx="8229600" cy="30501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Does a certain brand of margarine reduce cholesterol as part of a low-fat, low-cholesterol diet?</a:t>
            </a:r>
          </a:p>
          <a:p>
            <a:r>
              <a:rPr lang="en-US" dirty="0"/>
              <a:t>18 subjects randomized to receive margarine type A or B</a:t>
            </a:r>
          </a:p>
          <a:p>
            <a:r>
              <a:rPr lang="en-US" dirty="0"/>
              <a:t>Cholesterol measured at three time points:</a:t>
            </a:r>
          </a:p>
          <a:p>
            <a:pPr lvl="1"/>
            <a:r>
              <a:rPr lang="en-US" dirty="0"/>
              <a:t>Before the study</a:t>
            </a:r>
          </a:p>
          <a:p>
            <a:pPr lvl="1"/>
            <a:r>
              <a:rPr lang="en-US" dirty="0"/>
              <a:t>After 4 weeks</a:t>
            </a:r>
          </a:p>
          <a:p>
            <a:pPr lvl="1"/>
            <a:r>
              <a:rPr lang="en-US" dirty="0"/>
              <a:t>After 8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7BFB6-FAA0-D646-A137-5154DEE6C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03" y="3317967"/>
            <a:ext cx="5390769" cy="30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3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C52AD4-EF01-7542-9705-23DBF2F6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Example 2: Best Correlation Structure (</a:t>
            </a:r>
            <a:r>
              <a:rPr lang="en-US" sz="3600" dirty="0" err="1"/>
              <a:t>geeglm</a:t>
            </a:r>
            <a:r>
              <a:rPr lang="en-US" sz="3600" dirty="0"/>
              <a:t>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D3577AB-5479-1A46-B881-3944B698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Exchangeable</a:t>
            </a:r>
          </a:p>
          <a:p>
            <a:pPr lvl="1"/>
            <a:r>
              <a:rPr lang="en-US" dirty="0"/>
              <a:t>SE(β) = 0.51, 0.00625, 0.009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Slightly better?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When two are equivalent, choose the simpler</a:t>
            </a:r>
            <a:endParaRPr lang="en-US" dirty="0"/>
          </a:p>
          <a:p>
            <a:r>
              <a:rPr lang="en-US" dirty="0"/>
              <a:t>Autoregressive</a:t>
            </a:r>
          </a:p>
          <a:p>
            <a:pPr lvl="1"/>
            <a:r>
              <a:rPr lang="en-US" dirty="0"/>
              <a:t>SE(β) = 0.52, 0.00625, 0.009</a:t>
            </a:r>
            <a:endParaRPr lang="en-US" i="1" dirty="0">
              <a:solidFill>
                <a:schemeClr val="tx2"/>
              </a:solidFill>
            </a:endParaRPr>
          </a:p>
          <a:p>
            <a:r>
              <a:rPr lang="en-US" dirty="0"/>
              <a:t>Unstructured</a:t>
            </a:r>
          </a:p>
          <a:p>
            <a:pPr lvl="1"/>
            <a:r>
              <a:rPr lang="en-US" dirty="0"/>
              <a:t>SE(β) = 0.52, 0.0094, 0.014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1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D33CA1-9172-B84A-AD88-5B10DE33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Random Effects (</a:t>
            </a:r>
            <a:r>
              <a:rPr lang="en-US" dirty="0" err="1"/>
              <a:t>lmer</a:t>
            </a:r>
            <a:r>
              <a:rPr lang="en-US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1E3612-2737-6747-A5BC-05CDB823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two versions of the model</a:t>
            </a:r>
          </a:p>
          <a:p>
            <a:pPr lvl="1"/>
            <a:r>
              <a:rPr lang="en-US" dirty="0"/>
              <a:t>Random intercept only</a:t>
            </a:r>
          </a:p>
          <a:p>
            <a:pPr lvl="1"/>
            <a:r>
              <a:rPr lang="en-US" dirty="0"/>
              <a:t>Random intercept plus random slope</a:t>
            </a:r>
          </a:p>
          <a:p>
            <a:endParaRPr lang="en-US" dirty="0"/>
          </a:p>
          <a:p>
            <a:r>
              <a:rPr lang="en-US" dirty="0"/>
              <a:t>Compare fit using </a:t>
            </a:r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AIC lower for random intercept model</a:t>
            </a:r>
          </a:p>
          <a:p>
            <a:pPr lvl="1"/>
            <a:r>
              <a:rPr lang="en-US" dirty="0"/>
              <a:t>Difference in fit is not significant (p=0.53)</a:t>
            </a:r>
          </a:p>
          <a:p>
            <a:pPr lvl="1"/>
            <a:r>
              <a:rPr lang="en-US" dirty="0"/>
              <a:t>Adding random slope does not improve fit</a:t>
            </a:r>
          </a:p>
        </p:txBody>
      </p:sp>
    </p:spTree>
    <p:extLst>
      <p:ext uri="{BB962C8B-B14F-4D97-AF65-F5344CB8AC3E}">
        <p14:creationId xmlns:p14="http://schemas.microsoft.com/office/powerpoint/2010/main" val="484684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6E8-476E-DD40-9E34-FB659364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Results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8601DD-5344-6646-99B3-734285BA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801"/>
              </p:ext>
            </p:extLst>
          </p:nvPr>
        </p:nvGraphicFramePr>
        <p:xfrm>
          <a:off x="1066800" y="1326198"/>
          <a:ext cx="707136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370">
                  <a:extLst>
                    <a:ext uri="{9D8B030D-6E8A-4147-A177-3AD203B41FA5}">
                      <a16:colId xmlns:a16="http://schemas.microsoft.com/office/drawing/2014/main" val="727902099"/>
                    </a:ext>
                  </a:extLst>
                </a:gridCol>
                <a:gridCol w="1860692">
                  <a:extLst>
                    <a:ext uri="{9D8B030D-6E8A-4147-A177-3AD203B41FA5}">
                      <a16:colId xmlns:a16="http://schemas.microsoft.com/office/drawing/2014/main" val="3347633982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2132999436"/>
                    </a:ext>
                  </a:extLst>
                </a:gridCol>
                <a:gridCol w="2360815">
                  <a:extLst>
                    <a:ext uri="{9D8B030D-6E8A-4147-A177-3AD203B41FA5}">
                      <a16:colId xmlns:a16="http://schemas.microsoft.com/office/drawing/2014/main" val="375140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fit (best)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β ± SE(β)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3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geeglm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Exchangeable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          0.72 ± 0.51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Wk</a:t>
                      </a:r>
                      <a:r>
                        <a:rPr lang="en-US" dirty="0"/>
                        <a:t>       -0.07 ± 0.006*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Tx*</a:t>
                      </a:r>
                      <a:r>
                        <a:rPr lang="en-US" dirty="0" err="1"/>
                        <a:t>Wk</a:t>
                      </a:r>
                      <a:r>
                        <a:rPr lang="en-US" dirty="0"/>
                        <a:t> -0.02 ± 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5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AIC=74.7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          0.72 ± 0.53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Wk</a:t>
                      </a:r>
                      <a:r>
                        <a:rPr lang="en-US" dirty="0"/>
                        <a:t>       -0.07 ± 0.01*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Tx*</a:t>
                      </a:r>
                      <a:r>
                        <a:rPr lang="en-US" dirty="0" err="1"/>
                        <a:t>Wk</a:t>
                      </a:r>
                      <a:r>
                        <a:rPr lang="en-US" dirty="0"/>
                        <a:t> -0.02 ± 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4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  <a:p>
                      <a:r>
                        <a:rPr lang="en-US" dirty="0"/>
                        <a:t>(ignore correlation)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 squared = 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          0.72 ± 0.48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Wk</a:t>
                      </a:r>
                      <a:r>
                        <a:rPr lang="en-US" dirty="0"/>
                        <a:t>       -0.07 ± 0.07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Tx*</a:t>
                      </a:r>
                      <a:r>
                        <a:rPr lang="en-US" dirty="0" err="1"/>
                        <a:t>Wk</a:t>
                      </a:r>
                      <a:r>
                        <a:rPr lang="en-US" dirty="0"/>
                        <a:t> -0.02 ± 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151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3F0D5F-3538-684D-9022-A3CD15270A06}"/>
              </a:ext>
            </a:extLst>
          </p:cNvPr>
          <p:cNvSpPr txBox="1"/>
          <p:nvPr/>
        </p:nvSpPr>
        <p:spPr>
          <a:xfrm>
            <a:off x="1729046" y="4555375"/>
            <a:ext cx="55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Significantly different from zero (p&lt;0.05)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4AB5-554E-3441-B248-3E6F0715B80F}"/>
              </a:ext>
            </a:extLst>
          </p:cNvPr>
          <p:cNvSpPr txBox="1"/>
          <p:nvPr/>
        </p:nvSpPr>
        <p:spPr>
          <a:xfrm>
            <a:off x="1136073" y="5116990"/>
            <a:ext cx="6932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estimates (β’s) same for all models</a:t>
            </a:r>
          </a:p>
          <a:p>
            <a:r>
              <a:rPr lang="en-US" dirty="0"/>
              <a:t>Difference is in the precision of the estimates (SE’s)</a:t>
            </a:r>
          </a:p>
          <a:p>
            <a:r>
              <a:rPr lang="en-US" dirty="0"/>
              <a:t>Models that accounted for within-subject correlation had more precision for within-subject effect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238147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0D6E-3B79-1E45-8CF1-8DB6380C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8EF10-7E00-7C47-B17C-515D0DDB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Marginal model: </a:t>
            </a:r>
            <a:r>
              <a:rPr lang="en-US" dirty="0" err="1"/>
              <a:t>geeglm</a:t>
            </a:r>
            <a:r>
              <a:rPr lang="en-US" dirty="0"/>
              <a:t>()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gee(Y ~ time, data, id=subject, family=binomial, </a:t>
            </a:r>
            <a:r>
              <a:rPr lang="en-US" b="1" dirty="0" err="1">
                <a:solidFill>
                  <a:srgbClr val="C00000"/>
                </a:solidFill>
              </a:rPr>
              <a:t>corstr</a:t>
            </a:r>
            <a:r>
              <a:rPr lang="en-US" b="1" dirty="0">
                <a:solidFill>
                  <a:srgbClr val="C00000"/>
                </a:solidFill>
              </a:rPr>
              <a:t>=“exchangeable”)</a:t>
            </a:r>
          </a:p>
          <a:p>
            <a:pPr lvl="1"/>
            <a:r>
              <a:rPr lang="en-US" dirty="0"/>
              <a:t>Data must be sorted by participant + time</a:t>
            </a:r>
          </a:p>
          <a:p>
            <a:r>
              <a:rPr lang="en-US" dirty="0"/>
              <a:t>Random effects model: </a:t>
            </a:r>
            <a:r>
              <a:rPr lang="en-US" dirty="0" err="1"/>
              <a:t>glmer</a:t>
            </a:r>
            <a:r>
              <a:rPr lang="en-US" dirty="0"/>
              <a:t>()</a:t>
            </a:r>
          </a:p>
          <a:p>
            <a:pPr lvl="1"/>
            <a:r>
              <a:rPr lang="en-US" b="1" dirty="0" err="1">
                <a:solidFill>
                  <a:srgbClr val="C00000"/>
                </a:solidFill>
              </a:rPr>
              <a:t>glmer</a:t>
            </a:r>
            <a:r>
              <a:rPr lang="en-US" b="1" dirty="0">
                <a:solidFill>
                  <a:srgbClr val="C00000"/>
                </a:solidFill>
              </a:rPr>
              <a:t>(Y ~ time + (1|subject), data, family=binomial())</a:t>
            </a:r>
          </a:p>
          <a:p>
            <a:pPr lvl="1"/>
            <a:r>
              <a:rPr lang="en-US" dirty="0" err="1"/>
              <a:t>fixef</a:t>
            </a:r>
            <a:r>
              <a:rPr lang="en-US" dirty="0"/>
              <a:t>() to get coefficients for fixed effects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fixef</a:t>
            </a:r>
            <a:r>
              <a:rPr lang="en-US" dirty="0"/>
              <a:t>()) to get odds ratios for fixed effects</a:t>
            </a:r>
          </a:p>
        </p:txBody>
      </p:sp>
    </p:spTree>
    <p:extLst>
      <p:ext uri="{BB962C8B-B14F-4D97-AF65-F5344CB8AC3E}">
        <p14:creationId xmlns:p14="http://schemas.microsoft.com/office/powerpoint/2010/main" val="349161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717" y="157705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Collapse repeated measures into one summary number per subject</a:t>
            </a:r>
          </a:p>
          <a:p>
            <a:pPr lvl="0"/>
            <a:r>
              <a:rPr lang="en-US" dirty="0"/>
              <a:t>This eliminates the within-subject correlation</a:t>
            </a:r>
          </a:p>
          <a:p>
            <a:pPr lvl="0"/>
            <a:r>
              <a:rPr lang="en-US" dirty="0"/>
              <a:t>Standard analytical methods that assume independent observations can be used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Repeated Measures: One Approach</a:t>
            </a:r>
          </a:p>
        </p:txBody>
      </p:sp>
    </p:spTree>
    <p:extLst>
      <p:ext uri="{BB962C8B-B14F-4D97-AF65-F5344CB8AC3E}">
        <p14:creationId xmlns:p14="http://schemas.microsoft.com/office/powerpoint/2010/main" val="31540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9246D1-4A32-CC46-813E-1F4D23D6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Respiratory Treatment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AC3848-1BCE-724F-8832-BAB5CEEEA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respiratory</a:t>
            </a:r>
          </a:p>
          <a:p>
            <a:r>
              <a:rPr lang="en-US" dirty="0"/>
              <a:t>Clinical trial of treatment for respiratory illness</a:t>
            </a:r>
          </a:p>
          <a:p>
            <a:r>
              <a:rPr lang="en-US" dirty="0"/>
              <a:t>Outcome: status (good or poor) at baseline and monthly for 4 months</a:t>
            </a:r>
          </a:p>
          <a:p>
            <a:r>
              <a:rPr lang="en-US" dirty="0"/>
              <a:t>Independent variables: treatment (treatment or placebo), age, gender, </a:t>
            </a:r>
            <a:r>
              <a:rPr lang="en-US" dirty="0" err="1"/>
              <a:t>centre</a:t>
            </a:r>
            <a:endParaRPr lang="en-US" dirty="0"/>
          </a:p>
          <a:p>
            <a:r>
              <a:rPr lang="en-US" dirty="0"/>
              <a:t>54 participants received active treatment, 57 placebo</a:t>
            </a:r>
          </a:p>
          <a:p>
            <a:r>
              <a:rPr lang="en-US" b="1" dirty="0">
                <a:solidFill>
                  <a:srgbClr val="C00000"/>
                </a:solidFill>
              </a:rPr>
              <a:t>Is treatment effective?</a:t>
            </a:r>
          </a:p>
        </p:txBody>
      </p:sp>
    </p:spTree>
    <p:extLst>
      <p:ext uri="{BB962C8B-B14F-4D97-AF65-F5344CB8AC3E}">
        <p14:creationId xmlns:p14="http://schemas.microsoft.com/office/powerpoint/2010/main" val="182974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468C-2D9B-B744-BBF4-40DB371CF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models:</a:t>
            </a:r>
          </a:p>
          <a:p>
            <a:pPr lvl="1"/>
            <a:r>
              <a:rPr lang="en-US" dirty="0"/>
              <a:t>Marginal model (GEE): fixed effects only, exchangeable correlation structure</a:t>
            </a:r>
          </a:p>
          <a:p>
            <a:pPr lvl="1"/>
            <a:r>
              <a:rPr lang="en-US" dirty="0"/>
              <a:t>Random effects model: random intercept</a:t>
            </a:r>
          </a:p>
          <a:p>
            <a:pPr lvl="1"/>
            <a:r>
              <a:rPr lang="en-US" dirty="0"/>
              <a:t>“Naïve” model, logistic regression ignoring within-subjects correlation</a:t>
            </a:r>
          </a:p>
          <a:p>
            <a:r>
              <a:rPr lang="en-US" dirty="0"/>
              <a:t>Compare 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7C3361-3DC9-9645-B5E0-71AF8D8B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Respiratory Treatment</a:t>
            </a:r>
          </a:p>
        </p:txBody>
      </p:sp>
    </p:spTree>
    <p:extLst>
      <p:ext uri="{BB962C8B-B14F-4D97-AF65-F5344CB8AC3E}">
        <p14:creationId xmlns:p14="http://schemas.microsoft.com/office/powerpoint/2010/main" val="351357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1DF271-D119-E148-B551-3DF3F14E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3: Results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C9EBDE-57E9-D74E-A8BB-17CB77BA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58434"/>
              </p:ext>
            </p:extLst>
          </p:nvPr>
        </p:nvGraphicFramePr>
        <p:xfrm>
          <a:off x="1066800" y="1326198"/>
          <a:ext cx="707136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370">
                  <a:extLst>
                    <a:ext uri="{9D8B030D-6E8A-4147-A177-3AD203B41FA5}">
                      <a16:colId xmlns:a16="http://schemas.microsoft.com/office/drawing/2014/main" val="727902099"/>
                    </a:ext>
                  </a:extLst>
                </a:gridCol>
                <a:gridCol w="1860692">
                  <a:extLst>
                    <a:ext uri="{9D8B030D-6E8A-4147-A177-3AD203B41FA5}">
                      <a16:colId xmlns:a16="http://schemas.microsoft.com/office/drawing/2014/main" val="3347633982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2132999436"/>
                    </a:ext>
                  </a:extLst>
                </a:gridCol>
                <a:gridCol w="2360815">
                  <a:extLst>
                    <a:ext uri="{9D8B030D-6E8A-4147-A177-3AD203B41FA5}">
                      <a16:colId xmlns:a16="http://schemas.microsoft.com/office/drawing/2014/main" val="375140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Effect of 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3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geeglm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Exchangeable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Β</a:t>
                      </a:r>
                      <a:r>
                        <a:rPr lang="en-US" dirty="0"/>
                        <a:t> = 1.30 ± 0.35*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 = 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5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glmer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AIC = 446.6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Β</a:t>
                      </a:r>
                      <a:r>
                        <a:rPr lang="en-US" dirty="0"/>
                        <a:t> = 2.17 ± 0.55*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 = 8.73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74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  <a:p>
                      <a:r>
                        <a:rPr lang="en-US" dirty="0"/>
                        <a:t>(ignore correlation)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AIC = 495.2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Β</a:t>
                      </a:r>
                      <a:r>
                        <a:rPr lang="en-US" dirty="0"/>
                        <a:t> = 1.30 ± 0.24*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 = 3.67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151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CCB683-064D-BA42-B655-7D622ED19723}"/>
              </a:ext>
            </a:extLst>
          </p:cNvPr>
          <p:cNvSpPr txBox="1"/>
          <p:nvPr/>
        </p:nvSpPr>
        <p:spPr>
          <a:xfrm>
            <a:off x="1136072" y="4639912"/>
            <a:ext cx="6465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effect same for marginal model and naïve model</a:t>
            </a:r>
          </a:p>
          <a:p>
            <a:r>
              <a:rPr lang="en-US" dirty="0"/>
              <a:t>Random effects model had better fit and different treatment effect estimate –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effects estimate is conditional upon the participant’s random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275CC-8FF5-124D-98EC-210923E2D13A}"/>
              </a:ext>
            </a:extLst>
          </p:cNvPr>
          <p:cNvSpPr txBox="1"/>
          <p:nvPr/>
        </p:nvSpPr>
        <p:spPr>
          <a:xfrm>
            <a:off x="1834341" y="4022638"/>
            <a:ext cx="55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Significantly different from zero (p&lt;0.05)</a:t>
            </a:r>
          </a:p>
        </p:txBody>
      </p:sp>
    </p:spTree>
    <p:extLst>
      <p:ext uri="{BB962C8B-B14F-4D97-AF65-F5344CB8AC3E}">
        <p14:creationId xmlns:p14="http://schemas.microsoft.com/office/powerpoint/2010/main" val="234863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Paired 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Before/after measurements were combined into a single outcome</a:t>
            </a:r>
          </a:p>
          <a:p>
            <a:pPr lvl="1"/>
            <a:r>
              <a:rPr lang="en-US" dirty="0"/>
              <a:t>Post-Pre change score</a:t>
            </a:r>
          </a:p>
          <a:p>
            <a:pPr lvl="1"/>
            <a:endParaRPr lang="en-US" dirty="0"/>
          </a:p>
          <a:p>
            <a:r>
              <a:rPr lang="en-US" dirty="0"/>
              <a:t>One-sample t test performed on change score</a:t>
            </a:r>
          </a:p>
          <a:p>
            <a:pPr lvl="1"/>
            <a:r>
              <a:rPr lang="en-US" dirty="0"/>
              <a:t>Null hypothesis: Change = Zero</a:t>
            </a:r>
          </a:p>
        </p:txBody>
      </p:sp>
    </p:spTree>
    <p:extLst>
      <p:ext uri="{BB962C8B-B14F-4D97-AF65-F5344CB8AC3E}">
        <p14:creationId xmlns:p14="http://schemas.microsoft.com/office/powerpoint/2010/main" val="55113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ways repeated measures can be collapsed into a single summary number:</a:t>
            </a:r>
          </a:p>
          <a:p>
            <a:pPr lvl="1"/>
            <a:r>
              <a:rPr lang="en-US" dirty="0"/>
              <a:t>Area under the curve (AUC)</a:t>
            </a:r>
          </a:p>
          <a:p>
            <a:pPr lvl="1"/>
            <a:r>
              <a:rPr lang="en-US" dirty="0"/>
              <a:t>Maximum change from baseline</a:t>
            </a:r>
          </a:p>
          <a:p>
            <a:pPr lvl="1"/>
            <a:r>
              <a:rPr lang="en-US" dirty="0"/>
              <a:t>Time-to-peak</a:t>
            </a:r>
          </a:p>
          <a:p>
            <a:pPr lvl="1"/>
            <a:r>
              <a:rPr lang="en-US" dirty="0"/>
              <a:t>Proportion (or count) over a threshold value</a:t>
            </a:r>
          </a:p>
        </p:txBody>
      </p:sp>
    </p:spTree>
    <p:extLst>
      <p:ext uri="{BB962C8B-B14F-4D97-AF65-F5344CB8AC3E}">
        <p14:creationId xmlns:p14="http://schemas.microsoft.com/office/powerpoint/2010/main" val="182267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Summarize → Analyze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3900" y="1325880"/>
            <a:ext cx="8229600" cy="256032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Advantage: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Simpler methods of analysis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800" dirty="0"/>
              <a:t>Disadvantage:</a:t>
            </a:r>
          </a:p>
          <a:p>
            <a:pPr lvl="1">
              <a:lnSpc>
                <a:spcPct val="80000"/>
              </a:lnSpc>
            </a:pPr>
            <a:r>
              <a:rPr lang="en-US" b="1" i="1" dirty="0">
                <a:solidFill>
                  <a:srgbClr val="0070C0"/>
                </a:solidFill>
              </a:rPr>
              <a:t>Can’t assess patterns of change over time</a:t>
            </a:r>
          </a:p>
          <a:p>
            <a:endParaRPr 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685800" y="4038600"/>
          <a:ext cx="3736975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" name="Chart" r:id="rId3" imgW="4657649" imgH="2724302" progId="Excel.Sheet.8">
                  <p:embed/>
                </p:oleObj>
              </mc:Choice>
              <mc:Fallback>
                <p:oleObj name="Chart" r:id="rId3" imgW="4657649" imgH="2724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038600"/>
                        <a:ext cx="3736975" cy="218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181600" y="4038600"/>
          <a:ext cx="29368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" name="Chart" r:id="rId5" imgW="3657600" imgH="2724302" progId="Excel.Sheet.8">
                  <p:embed/>
                </p:oleObj>
              </mc:Choice>
              <mc:Fallback>
                <p:oleObj name="Chart" r:id="rId5" imgW="3657600" imgH="2724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038600"/>
                        <a:ext cx="293687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572000" y="49530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 i="0" dirty="0">
                <a:latin typeface="Times New Roman" pitchFamily="18" charset="0"/>
                <a:sym typeface="Symbol" pitchFamily="18" charset="2"/>
              </a:rPr>
              <a:t></a:t>
            </a:r>
            <a:endParaRPr lang="en-US" sz="2400" b="1" i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9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10895</TotalTime>
  <Words>3146</Words>
  <Application>Microsoft Macintosh PowerPoint</Application>
  <PresentationFormat>On-screen Show (4:3)</PresentationFormat>
  <Paragraphs>484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ＭＳ Ｐゴシック</vt:lpstr>
      <vt:lpstr>Arial</vt:lpstr>
      <vt:lpstr>Calibri</vt:lpstr>
      <vt:lpstr>Cambria Math</vt:lpstr>
      <vt:lpstr>Mangal</vt:lpstr>
      <vt:lpstr>Symbol</vt:lpstr>
      <vt:lpstr>Times New Roman</vt:lpstr>
      <vt:lpstr>Office Theme</vt:lpstr>
      <vt:lpstr>Chart</vt:lpstr>
      <vt:lpstr>Equation</vt:lpstr>
      <vt:lpstr>BIFX 503: Biostatistics in R</vt:lpstr>
      <vt:lpstr>Content</vt:lpstr>
      <vt:lpstr>Analysis of Repeated Measures</vt:lpstr>
      <vt:lpstr>Repeated Measures</vt:lpstr>
      <vt:lpstr>Ignoring Within-Subject Correlation</vt:lpstr>
      <vt:lpstr>Repeated Measures: One Approach</vt:lpstr>
      <vt:lpstr>Recall: Paired t Test</vt:lpstr>
      <vt:lpstr>Other Examples</vt:lpstr>
      <vt:lpstr>Summarize → Analyze</vt:lpstr>
      <vt:lpstr>Repeated Measures: Another Way</vt:lpstr>
      <vt:lpstr>Repeated Measures ANOVA</vt:lpstr>
      <vt:lpstr>Analysis of Variance (ANOVA)</vt:lpstr>
      <vt:lpstr>Repeated ANOVA</vt:lpstr>
      <vt:lpstr>Assumptions</vt:lpstr>
      <vt:lpstr>Assessing Sphericity</vt:lpstr>
      <vt:lpstr>Post Hoc Tests</vt:lpstr>
      <vt:lpstr>One-Way Repeated ANOVA</vt:lpstr>
      <vt:lpstr>One-Way Repeated ANOVA</vt:lpstr>
      <vt:lpstr>One-Way Repeated ANOVA in R</vt:lpstr>
      <vt:lpstr>Alternative Method</vt:lpstr>
      <vt:lpstr>Sleep Deprivation and Reaction Time</vt:lpstr>
      <vt:lpstr>Sleep Deprivation and Reaction Time</vt:lpstr>
      <vt:lpstr>Sleep Deprivation and Reaction Time</vt:lpstr>
      <vt:lpstr>Mixed Factorial ANOVA</vt:lpstr>
      <vt:lpstr>Mixed Factorial ANOVA</vt:lpstr>
      <vt:lpstr>Interaction Plot</vt:lpstr>
      <vt:lpstr>Mixed ANOVA in R</vt:lpstr>
      <vt:lpstr>Example: Cholesterol</vt:lpstr>
      <vt:lpstr>Cholesterol Results</vt:lpstr>
      <vt:lpstr>Second Example: CO2 </vt:lpstr>
      <vt:lpstr>CO2 Results</vt:lpstr>
      <vt:lpstr>Repeated Measures Regression</vt:lpstr>
      <vt:lpstr>Repeated Measures Regression</vt:lpstr>
      <vt:lpstr>Repeated Measures Regression</vt:lpstr>
      <vt:lpstr>New Features</vt:lpstr>
      <vt:lpstr>Correlation Structures</vt:lpstr>
      <vt:lpstr>Common Types of Correlation Structures</vt:lpstr>
      <vt:lpstr>Choosing the Best Correlation Structure</vt:lpstr>
      <vt:lpstr>Random Effects</vt:lpstr>
      <vt:lpstr>Marginal Models</vt:lpstr>
      <vt:lpstr>Random Effects</vt:lpstr>
      <vt:lpstr>Random Coefficients</vt:lpstr>
      <vt:lpstr>Interpretation of Results</vt:lpstr>
      <vt:lpstr>Inference</vt:lpstr>
      <vt:lpstr>Repeated Measures Regression Assumptions</vt:lpstr>
      <vt:lpstr>Repeated Measures Regression in R</vt:lpstr>
      <vt:lpstr>Syntax for geeglm()</vt:lpstr>
      <vt:lpstr>Syntax for gls()</vt:lpstr>
      <vt:lpstr>Syntax for lmer()</vt:lpstr>
      <vt:lpstr>Example 1: Sleep Deprivation and Reaction Time</vt:lpstr>
      <vt:lpstr>Example 1: Sleep Deprivation and Reaction Time</vt:lpstr>
      <vt:lpstr>Example 1: Best Correlation Structure (geeglm)</vt:lpstr>
      <vt:lpstr>Example 1: Random Effects (lmer)</vt:lpstr>
      <vt:lpstr>Example 1: Results Comparison</vt:lpstr>
      <vt:lpstr>Example 2: Cholesterol Study</vt:lpstr>
      <vt:lpstr>Example 2: Best Correlation Structure (geeglm)</vt:lpstr>
      <vt:lpstr>Example 2: Random Effects (lmer)</vt:lpstr>
      <vt:lpstr>Example 2: Results Comparison</vt:lpstr>
      <vt:lpstr>Binary Dependent Variable</vt:lpstr>
      <vt:lpstr>Example 3: Respiratory Treatment</vt:lpstr>
      <vt:lpstr>Example 3: Respiratory Treatment</vt:lpstr>
      <vt:lpstr>Example 3: Results Comparison</vt:lpstr>
    </vt:vector>
  </TitlesOfParts>
  <Company>Schroeder Statistical Consulting, LLC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Schroeder</dc:creator>
  <cp:lastModifiedBy>Jennifer Schroeder</cp:lastModifiedBy>
  <cp:revision>710</cp:revision>
  <dcterms:created xsi:type="dcterms:W3CDTF">2016-09-16T17:39:07Z</dcterms:created>
  <dcterms:modified xsi:type="dcterms:W3CDTF">2021-11-03T02:04:28Z</dcterms:modified>
</cp:coreProperties>
</file>